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handoutMasterIdLst>
    <p:handoutMasterId r:id="rId78"/>
  </p:handoutMasterIdLst>
  <p:sldIdLst>
    <p:sldId id="468" r:id="rId2"/>
    <p:sldId id="337" r:id="rId3"/>
    <p:sldId id="469" r:id="rId4"/>
    <p:sldId id="493" r:id="rId5"/>
    <p:sldId id="317" r:id="rId6"/>
    <p:sldId id="311" r:id="rId7"/>
    <p:sldId id="470" r:id="rId8"/>
    <p:sldId id="319" r:id="rId9"/>
    <p:sldId id="273" r:id="rId10"/>
    <p:sldId id="471" r:id="rId11"/>
    <p:sldId id="278" r:id="rId12"/>
    <p:sldId id="318" r:id="rId13"/>
    <p:sldId id="494" r:id="rId14"/>
    <p:sldId id="472" r:id="rId15"/>
    <p:sldId id="321" r:id="rId16"/>
    <p:sldId id="473" r:id="rId17"/>
    <p:sldId id="333" r:id="rId18"/>
    <p:sldId id="327" r:id="rId19"/>
    <p:sldId id="474" r:id="rId20"/>
    <p:sldId id="322" r:id="rId21"/>
    <p:sldId id="475" r:id="rId22"/>
    <p:sldId id="476" r:id="rId23"/>
    <p:sldId id="477" r:id="rId24"/>
    <p:sldId id="326" r:id="rId25"/>
    <p:sldId id="478" r:id="rId26"/>
    <p:sldId id="479" r:id="rId27"/>
    <p:sldId id="334" r:id="rId28"/>
    <p:sldId id="466" r:id="rId29"/>
    <p:sldId id="467" r:id="rId30"/>
    <p:sldId id="495" r:id="rId31"/>
    <p:sldId id="279" r:id="rId32"/>
    <p:sldId id="312" r:id="rId33"/>
    <p:sldId id="315" r:id="rId34"/>
    <p:sldId id="496" r:id="rId35"/>
    <p:sldId id="274" r:id="rId36"/>
    <p:sldId id="340" r:id="rId37"/>
    <p:sldId id="463" r:id="rId38"/>
    <p:sldId id="338" r:id="rId39"/>
    <p:sldId id="336" r:id="rId40"/>
    <p:sldId id="335" r:id="rId41"/>
    <p:sldId id="330" r:id="rId42"/>
    <p:sldId id="459" r:id="rId43"/>
    <p:sldId id="329" r:id="rId44"/>
    <p:sldId id="297" r:id="rId45"/>
    <p:sldId id="313" r:id="rId46"/>
    <p:sldId id="316" r:id="rId47"/>
    <p:sldId id="480" r:id="rId48"/>
    <p:sldId id="320" r:id="rId49"/>
    <p:sldId id="461" r:id="rId50"/>
    <p:sldId id="481" r:id="rId51"/>
    <p:sldId id="482" r:id="rId52"/>
    <p:sldId id="483" r:id="rId53"/>
    <p:sldId id="484" r:id="rId54"/>
    <p:sldId id="492" r:id="rId55"/>
    <p:sldId id="485" r:id="rId56"/>
    <p:sldId id="486" r:id="rId57"/>
    <p:sldId id="488" r:id="rId58"/>
    <p:sldId id="489" r:id="rId59"/>
    <p:sldId id="491" r:id="rId60"/>
    <p:sldId id="487" r:id="rId61"/>
    <p:sldId id="325" r:id="rId62"/>
    <p:sldId id="490" r:id="rId63"/>
    <p:sldId id="460" r:id="rId64"/>
    <p:sldId id="283" r:id="rId65"/>
    <p:sldId id="462" r:id="rId66"/>
    <p:sldId id="280" r:id="rId67"/>
    <p:sldId id="331" r:id="rId68"/>
    <p:sldId id="452" r:id="rId69"/>
    <p:sldId id="453" r:id="rId70"/>
    <p:sldId id="454" r:id="rId71"/>
    <p:sldId id="455" r:id="rId72"/>
    <p:sldId id="457" r:id="rId73"/>
    <p:sldId id="458" r:id="rId74"/>
    <p:sldId id="328" r:id="rId75"/>
    <p:sldId id="323" r:id="rId7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7">
          <p15:clr>
            <a:srgbClr val="A4A3A4"/>
          </p15:clr>
        </p15:guide>
        <p15:guide id="2" orient="horz" pos="1620">
          <p15:clr>
            <a:srgbClr val="A4A3A4"/>
          </p15:clr>
        </p15:guide>
        <p15:guide id="3" pos="5504">
          <p15:clr>
            <a:srgbClr val="A4A3A4"/>
          </p15:clr>
        </p15:guide>
        <p15:guide id="4" pos="2880">
          <p15:clr>
            <a:srgbClr val="A4A3A4"/>
          </p15:clr>
        </p15:guide>
        <p15:guide id="5" pos="10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62B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94660"/>
  </p:normalViewPr>
  <p:slideViewPr>
    <p:cSldViewPr snapToGrid="0" snapToObjects="1" showGuides="1">
      <p:cViewPr varScale="1">
        <p:scale>
          <a:sx n="108" d="100"/>
          <a:sy n="108" d="100"/>
        </p:scale>
        <p:origin x="773" y="82"/>
      </p:cViewPr>
      <p:guideLst>
        <p:guide orient="horz" pos="257"/>
        <p:guide orient="horz" pos="1620"/>
        <p:guide pos="5504"/>
        <p:guide pos="2880"/>
        <p:guide pos="10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C59DEEC-DE7E-CD44-AF7C-218B86874FF2}" type="datetimeFigureOut">
              <a:rPr lang="en-US" smtClean="0"/>
              <a:t>5/27/2022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5FB765-8FD2-684F-9F48-543BB2C45950}" type="slidenum">
              <a:rPr lang="en-US" smtClean="0"/>
              <a:t>‹#›</a:t>
            </a:fld>
            <a:endParaRPr lang="en-US"/>
          </a:p>
        </p:txBody>
      </p:sp>
    </p:spTree>
    <p:extLst>
      <p:ext uri="{BB962C8B-B14F-4D97-AF65-F5344CB8AC3E}">
        <p14:creationId xmlns:p14="http://schemas.microsoft.com/office/powerpoint/2010/main" val="57917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F89BAF-6959-3046-B943-FEE51985CEF9}" type="datetimeFigureOut">
              <a:rPr lang="en-US" smtClean="0"/>
              <a:t>5/27/2022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19760D-F85B-C647-ABC5-35EE68EC79C0}" type="slidenum">
              <a:rPr lang="en-US" smtClean="0"/>
              <a:t>‹#›</a:t>
            </a:fld>
            <a:endParaRPr lang="en-US"/>
          </a:p>
        </p:txBody>
      </p:sp>
    </p:spTree>
    <p:extLst>
      <p:ext uri="{BB962C8B-B14F-4D97-AF65-F5344CB8AC3E}">
        <p14:creationId xmlns:p14="http://schemas.microsoft.com/office/powerpoint/2010/main" val="35506054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C119760D-F85B-C647-ABC5-35EE68EC79C0}" type="slidenum">
              <a:rPr lang="en-US" smtClean="0"/>
              <a:t>1</a:t>
            </a:fld>
            <a:endParaRPr lang="en-US"/>
          </a:p>
        </p:txBody>
      </p:sp>
    </p:spTree>
    <p:extLst>
      <p:ext uri="{BB962C8B-B14F-4D97-AF65-F5344CB8AC3E}">
        <p14:creationId xmlns:p14="http://schemas.microsoft.com/office/powerpoint/2010/main" val="1936391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11</a:t>
            </a:fld>
            <a:endParaRPr lang="en-US"/>
          </a:p>
        </p:txBody>
      </p:sp>
    </p:spTree>
    <p:extLst>
      <p:ext uri="{BB962C8B-B14F-4D97-AF65-F5344CB8AC3E}">
        <p14:creationId xmlns:p14="http://schemas.microsoft.com/office/powerpoint/2010/main" val="107917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19760D-F85B-C647-ABC5-35EE68EC79C0}" type="slidenum">
              <a:rPr lang="en-US" smtClean="0"/>
              <a:t>12</a:t>
            </a:fld>
            <a:endParaRPr lang="en-US"/>
          </a:p>
        </p:txBody>
      </p:sp>
    </p:spTree>
    <p:extLst>
      <p:ext uri="{BB962C8B-B14F-4D97-AF65-F5344CB8AC3E}">
        <p14:creationId xmlns:p14="http://schemas.microsoft.com/office/powerpoint/2010/main" val="1523674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13</a:t>
            </a:fld>
            <a:endParaRPr lang="en-US"/>
          </a:p>
        </p:txBody>
      </p:sp>
    </p:spTree>
    <p:extLst>
      <p:ext uri="{BB962C8B-B14F-4D97-AF65-F5344CB8AC3E}">
        <p14:creationId xmlns:p14="http://schemas.microsoft.com/office/powerpoint/2010/main" val="3083341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14</a:t>
            </a:fld>
            <a:endParaRPr lang="en-US"/>
          </a:p>
        </p:txBody>
      </p:sp>
    </p:spTree>
    <p:extLst>
      <p:ext uri="{BB962C8B-B14F-4D97-AF65-F5344CB8AC3E}">
        <p14:creationId xmlns:p14="http://schemas.microsoft.com/office/powerpoint/2010/main" val="171941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19760D-F85B-C647-ABC5-35EE68EC79C0}" type="slidenum">
              <a:rPr lang="en-US" smtClean="0"/>
              <a:t>15</a:t>
            </a:fld>
            <a:endParaRPr lang="en-US"/>
          </a:p>
        </p:txBody>
      </p:sp>
    </p:spTree>
    <p:extLst>
      <p:ext uri="{BB962C8B-B14F-4D97-AF65-F5344CB8AC3E}">
        <p14:creationId xmlns:p14="http://schemas.microsoft.com/office/powerpoint/2010/main" val="171941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16</a:t>
            </a:fld>
            <a:endParaRPr lang="en-US"/>
          </a:p>
        </p:txBody>
      </p:sp>
    </p:spTree>
    <p:extLst>
      <p:ext uri="{BB962C8B-B14F-4D97-AF65-F5344CB8AC3E}">
        <p14:creationId xmlns:p14="http://schemas.microsoft.com/office/powerpoint/2010/main" val="171941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17</a:t>
            </a:fld>
            <a:endParaRPr lang="en-US"/>
          </a:p>
        </p:txBody>
      </p:sp>
    </p:spTree>
    <p:extLst>
      <p:ext uri="{BB962C8B-B14F-4D97-AF65-F5344CB8AC3E}">
        <p14:creationId xmlns:p14="http://schemas.microsoft.com/office/powerpoint/2010/main" val="2829750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18</a:t>
            </a:fld>
            <a:endParaRPr lang="en-US"/>
          </a:p>
        </p:txBody>
      </p:sp>
    </p:spTree>
    <p:extLst>
      <p:ext uri="{BB962C8B-B14F-4D97-AF65-F5344CB8AC3E}">
        <p14:creationId xmlns:p14="http://schemas.microsoft.com/office/powerpoint/2010/main" val="152702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19760D-F85B-C647-ABC5-35EE68EC79C0}" type="slidenum">
              <a:rPr lang="en-US" smtClean="0"/>
              <a:t>19</a:t>
            </a:fld>
            <a:endParaRPr lang="en-US"/>
          </a:p>
        </p:txBody>
      </p:sp>
    </p:spTree>
    <p:extLst>
      <p:ext uri="{BB962C8B-B14F-4D97-AF65-F5344CB8AC3E}">
        <p14:creationId xmlns:p14="http://schemas.microsoft.com/office/powerpoint/2010/main" val="1652107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19760D-F85B-C647-ABC5-35EE68EC79C0}" type="slidenum">
              <a:rPr lang="en-US" smtClean="0"/>
              <a:t>20</a:t>
            </a:fld>
            <a:endParaRPr lang="en-US"/>
          </a:p>
        </p:txBody>
      </p:sp>
    </p:spTree>
    <p:extLst>
      <p:ext uri="{BB962C8B-B14F-4D97-AF65-F5344CB8AC3E}">
        <p14:creationId xmlns:p14="http://schemas.microsoft.com/office/powerpoint/2010/main" val="4011925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2</a:t>
            </a:fld>
            <a:endParaRPr lang="en-US"/>
          </a:p>
        </p:txBody>
      </p:sp>
    </p:spTree>
    <p:extLst>
      <p:ext uri="{BB962C8B-B14F-4D97-AF65-F5344CB8AC3E}">
        <p14:creationId xmlns:p14="http://schemas.microsoft.com/office/powerpoint/2010/main" val="2082688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21</a:t>
            </a:fld>
            <a:endParaRPr lang="en-US"/>
          </a:p>
        </p:txBody>
      </p:sp>
    </p:spTree>
    <p:extLst>
      <p:ext uri="{BB962C8B-B14F-4D97-AF65-F5344CB8AC3E}">
        <p14:creationId xmlns:p14="http://schemas.microsoft.com/office/powerpoint/2010/main" val="2055259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22</a:t>
            </a:fld>
            <a:endParaRPr lang="en-US"/>
          </a:p>
        </p:txBody>
      </p:sp>
    </p:spTree>
    <p:extLst>
      <p:ext uri="{BB962C8B-B14F-4D97-AF65-F5344CB8AC3E}">
        <p14:creationId xmlns:p14="http://schemas.microsoft.com/office/powerpoint/2010/main" val="2192043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23</a:t>
            </a:fld>
            <a:endParaRPr lang="en-US"/>
          </a:p>
        </p:txBody>
      </p:sp>
    </p:spTree>
    <p:extLst>
      <p:ext uri="{BB962C8B-B14F-4D97-AF65-F5344CB8AC3E}">
        <p14:creationId xmlns:p14="http://schemas.microsoft.com/office/powerpoint/2010/main" val="2400740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24</a:t>
            </a:fld>
            <a:endParaRPr lang="en-US"/>
          </a:p>
        </p:txBody>
      </p:sp>
    </p:spTree>
    <p:extLst>
      <p:ext uri="{BB962C8B-B14F-4D97-AF65-F5344CB8AC3E}">
        <p14:creationId xmlns:p14="http://schemas.microsoft.com/office/powerpoint/2010/main" val="3451418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25</a:t>
            </a:fld>
            <a:endParaRPr lang="en-US"/>
          </a:p>
        </p:txBody>
      </p:sp>
    </p:spTree>
    <p:extLst>
      <p:ext uri="{BB962C8B-B14F-4D97-AF65-F5344CB8AC3E}">
        <p14:creationId xmlns:p14="http://schemas.microsoft.com/office/powerpoint/2010/main" val="3788058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26</a:t>
            </a:fld>
            <a:endParaRPr lang="en-US"/>
          </a:p>
        </p:txBody>
      </p:sp>
    </p:spTree>
    <p:extLst>
      <p:ext uri="{BB962C8B-B14F-4D97-AF65-F5344CB8AC3E}">
        <p14:creationId xmlns:p14="http://schemas.microsoft.com/office/powerpoint/2010/main" val="4020879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27</a:t>
            </a:fld>
            <a:endParaRPr lang="en-US"/>
          </a:p>
        </p:txBody>
      </p:sp>
    </p:spTree>
    <p:extLst>
      <p:ext uri="{BB962C8B-B14F-4D97-AF65-F5344CB8AC3E}">
        <p14:creationId xmlns:p14="http://schemas.microsoft.com/office/powerpoint/2010/main" val="2786821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28</a:t>
            </a:fld>
            <a:endParaRPr lang="en-US"/>
          </a:p>
        </p:txBody>
      </p:sp>
    </p:spTree>
    <p:extLst>
      <p:ext uri="{BB962C8B-B14F-4D97-AF65-F5344CB8AC3E}">
        <p14:creationId xmlns:p14="http://schemas.microsoft.com/office/powerpoint/2010/main" val="4269501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29</a:t>
            </a:fld>
            <a:endParaRPr lang="en-US"/>
          </a:p>
        </p:txBody>
      </p:sp>
    </p:spTree>
    <p:extLst>
      <p:ext uri="{BB962C8B-B14F-4D97-AF65-F5344CB8AC3E}">
        <p14:creationId xmlns:p14="http://schemas.microsoft.com/office/powerpoint/2010/main" val="3444498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30</a:t>
            </a:fld>
            <a:endParaRPr lang="en-US"/>
          </a:p>
        </p:txBody>
      </p:sp>
    </p:spTree>
    <p:extLst>
      <p:ext uri="{BB962C8B-B14F-4D97-AF65-F5344CB8AC3E}">
        <p14:creationId xmlns:p14="http://schemas.microsoft.com/office/powerpoint/2010/main" val="3249365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4</a:t>
            </a:fld>
            <a:endParaRPr lang="en-US"/>
          </a:p>
        </p:txBody>
      </p:sp>
    </p:spTree>
    <p:extLst>
      <p:ext uri="{BB962C8B-B14F-4D97-AF65-F5344CB8AC3E}">
        <p14:creationId xmlns:p14="http://schemas.microsoft.com/office/powerpoint/2010/main" val="3880600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31</a:t>
            </a:fld>
            <a:endParaRPr lang="en-US"/>
          </a:p>
        </p:txBody>
      </p:sp>
    </p:spTree>
    <p:extLst>
      <p:ext uri="{BB962C8B-B14F-4D97-AF65-F5344CB8AC3E}">
        <p14:creationId xmlns:p14="http://schemas.microsoft.com/office/powerpoint/2010/main" val="171941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32</a:t>
            </a:fld>
            <a:endParaRPr lang="en-US"/>
          </a:p>
        </p:txBody>
      </p:sp>
    </p:spTree>
    <p:extLst>
      <p:ext uri="{BB962C8B-B14F-4D97-AF65-F5344CB8AC3E}">
        <p14:creationId xmlns:p14="http://schemas.microsoft.com/office/powerpoint/2010/main" val="373110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33</a:t>
            </a:fld>
            <a:endParaRPr lang="en-US"/>
          </a:p>
        </p:txBody>
      </p:sp>
    </p:spTree>
    <p:extLst>
      <p:ext uri="{BB962C8B-B14F-4D97-AF65-F5344CB8AC3E}">
        <p14:creationId xmlns:p14="http://schemas.microsoft.com/office/powerpoint/2010/main" val="171941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34</a:t>
            </a:fld>
            <a:endParaRPr lang="en-US"/>
          </a:p>
        </p:txBody>
      </p:sp>
    </p:spTree>
    <p:extLst>
      <p:ext uri="{BB962C8B-B14F-4D97-AF65-F5344CB8AC3E}">
        <p14:creationId xmlns:p14="http://schemas.microsoft.com/office/powerpoint/2010/main" val="625605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35</a:t>
            </a:fld>
            <a:endParaRPr lang="en-US"/>
          </a:p>
        </p:txBody>
      </p:sp>
    </p:spTree>
    <p:extLst>
      <p:ext uri="{BB962C8B-B14F-4D97-AF65-F5344CB8AC3E}">
        <p14:creationId xmlns:p14="http://schemas.microsoft.com/office/powerpoint/2010/main" val="3586533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36</a:t>
            </a:fld>
            <a:endParaRPr lang="en-US"/>
          </a:p>
        </p:txBody>
      </p:sp>
    </p:spTree>
    <p:extLst>
      <p:ext uri="{BB962C8B-B14F-4D97-AF65-F5344CB8AC3E}">
        <p14:creationId xmlns:p14="http://schemas.microsoft.com/office/powerpoint/2010/main" val="7670004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19760D-F85B-C647-ABC5-35EE68EC79C0}" type="slidenum">
              <a:rPr lang="en-US" smtClean="0"/>
              <a:t>37</a:t>
            </a:fld>
            <a:endParaRPr lang="en-US"/>
          </a:p>
        </p:txBody>
      </p:sp>
    </p:spTree>
    <p:extLst>
      <p:ext uri="{BB962C8B-B14F-4D97-AF65-F5344CB8AC3E}">
        <p14:creationId xmlns:p14="http://schemas.microsoft.com/office/powerpoint/2010/main" val="1467838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38</a:t>
            </a:fld>
            <a:endParaRPr lang="en-US"/>
          </a:p>
        </p:txBody>
      </p:sp>
    </p:spTree>
    <p:extLst>
      <p:ext uri="{BB962C8B-B14F-4D97-AF65-F5344CB8AC3E}">
        <p14:creationId xmlns:p14="http://schemas.microsoft.com/office/powerpoint/2010/main" val="2857868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39</a:t>
            </a:fld>
            <a:endParaRPr lang="en-US"/>
          </a:p>
        </p:txBody>
      </p:sp>
    </p:spTree>
    <p:extLst>
      <p:ext uri="{BB962C8B-B14F-4D97-AF65-F5344CB8AC3E}">
        <p14:creationId xmlns:p14="http://schemas.microsoft.com/office/powerpoint/2010/main" val="2312368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40</a:t>
            </a:fld>
            <a:endParaRPr lang="en-US"/>
          </a:p>
        </p:txBody>
      </p:sp>
    </p:spTree>
    <p:extLst>
      <p:ext uri="{BB962C8B-B14F-4D97-AF65-F5344CB8AC3E}">
        <p14:creationId xmlns:p14="http://schemas.microsoft.com/office/powerpoint/2010/main" val="887197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5</a:t>
            </a:fld>
            <a:endParaRPr lang="en-US"/>
          </a:p>
        </p:txBody>
      </p:sp>
    </p:spTree>
    <p:extLst>
      <p:ext uri="{BB962C8B-B14F-4D97-AF65-F5344CB8AC3E}">
        <p14:creationId xmlns:p14="http://schemas.microsoft.com/office/powerpoint/2010/main" val="37983234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41</a:t>
            </a:fld>
            <a:endParaRPr lang="en-US"/>
          </a:p>
        </p:txBody>
      </p:sp>
    </p:spTree>
    <p:extLst>
      <p:ext uri="{BB962C8B-B14F-4D97-AF65-F5344CB8AC3E}">
        <p14:creationId xmlns:p14="http://schemas.microsoft.com/office/powerpoint/2010/main" val="2431376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42</a:t>
            </a:fld>
            <a:endParaRPr lang="en-US"/>
          </a:p>
        </p:txBody>
      </p:sp>
    </p:spTree>
    <p:extLst>
      <p:ext uri="{BB962C8B-B14F-4D97-AF65-F5344CB8AC3E}">
        <p14:creationId xmlns:p14="http://schemas.microsoft.com/office/powerpoint/2010/main" val="3502796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43</a:t>
            </a:fld>
            <a:endParaRPr lang="en-US"/>
          </a:p>
        </p:txBody>
      </p:sp>
    </p:spTree>
    <p:extLst>
      <p:ext uri="{BB962C8B-B14F-4D97-AF65-F5344CB8AC3E}">
        <p14:creationId xmlns:p14="http://schemas.microsoft.com/office/powerpoint/2010/main" val="33316031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19760D-F85B-C647-ABC5-35EE68EC79C0}" type="slidenum">
              <a:rPr lang="en-US" smtClean="0"/>
              <a:t>44</a:t>
            </a:fld>
            <a:endParaRPr lang="en-US"/>
          </a:p>
        </p:txBody>
      </p:sp>
    </p:spTree>
    <p:extLst>
      <p:ext uri="{BB962C8B-B14F-4D97-AF65-F5344CB8AC3E}">
        <p14:creationId xmlns:p14="http://schemas.microsoft.com/office/powerpoint/2010/main" val="1956984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19760D-F85B-C647-ABC5-35EE68EC79C0}" type="slidenum">
              <a:rPr lang="en-US" smtClean="0"/>
              <a:t>45</a:t>
            </a:fld>
            <a:endParaRPr lang="en-US"/>
          </a:p>
        </p:txBody>
      </p:sp>
    </p:spTree>
    <p:extLst>
      <p:ext uri="{BB962C8B-B14F-4D97-AF65-F5344CB8AC3E}">
        <p14:creationId xmlns:p14="http://schemas.microsoft.com/office/powerpoint/2010/main" val="1553805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46</a:t>
            </a:fld>
            <a:endParaRPr lang="en-US"/>
          </a:p>
        </p:txBody>
      </p:sp>
    </p:spTree>
    <p:extLst>
      <p:ext uri="{BB962C8B-B14F-4D97-AF65-F5344CB8AC3E}">
        <p14:creationId xmlns:p14="http://schemas.microsoft.com/office/powerpoint/2010/main" val="1719414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47</a:t>
            </a:fld>
            <a:endParaRPr lang="en-US"/>
          </a:p>
        </p:txBody>
      </p:sp>
    </p:spTree>
    <p:extLst>
      <p:ext uri="{BB962C8B-B14F-4D97-AF65-F5344CB8AC3E}">
        <p14:creationId xmlns:p14="http://schemas.microsoft.com/office/powerpoint/2010/main" val="21696119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48</a:t>
            </a:fld>
            <a:endParaRPr lang="en-US"/>
          </a:p>
        </p:txBody>
      </p:sp>
    </p:spTree>
    <p:extLst>
      <p:ext uri="{BB962C8B-B14F-4D97-AF65-F5344CB8AC3E}">
        <p14:creationId xmlns:p14="http://schemas.microsoft.com/office/powerpoint/2010/main" val="1719414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49</a:t>
            </a:fld>
            <a:endParaRPr lang="en-US"/>
          </a:p>
        </p:txBody>
      </p:sp>
    </p:spTree>
    <p:extLst>
      <p:ext uri="{BB962C8B-B14F-4D97-AF65-F5344CB8AC3E}">
        <p14:creationId xmlns:p14="http://schemas.microsoft.com/office/powerpoint/2010/main" val="880389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19760D-F85B-C647-ABC5-35EE68EC79C0}" type="slidenum">
              <a:rPr lang="en-US" smtClean="0"/>
              <a:t>50</a:t>
            </a:fld>
            <a:endParaRPr lang="en-US"/>
          </a:p>
        </p:txBody>
      </p:sp>
    </p:spTree>
    <p:extLst>
      <p:ext uri="{BB962C8B-B14F-4D97-AF65-F5344CB8AC3E}">
        <p14:creationId xmlns:p14="http://schemas.microsoft.com/office/powerpoint/2010/main" val="2396626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6</a:t>
            </a:fld>
            <a:endParaRPr lang="en-US"/>
          </a:p>
        </p:txBody>
      </p:sp>
    </p:spTree>
    <p:extLst>
      <p:ext uri="{BB962C8B-B14F-4D97-AF65-F5344CB8AC3E}">
        <p14:creationId xmlns:p14="http://schemas.microsoft.com/office/powerpoint/2010/main" val="3731104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51</a:t>
            </a:fld>
            <a:endParaRPr lang="en-US"/>
          </a:p>
        </p:txBody>
      </p:sp>
    </p:spTree>
    <p:extLst>
      <p:ext uri="{BB962C8B-B14F-4D97-AF65-F5344CB8AC3E}">
        <p14:creationId xmlns:p14="http://schemas.microsoft.com/office/powerpoint/2010/main" val="6266155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19760D-F85B-C647-ABC5-35EE68EC79C0}" type="slidenum">
              <a:rPr lang="en-US" smtClean="0"/>
              <a:t>52</a:t>
            </a:fld>
            <a:endParaRPr lang="en-US"/>
          </a:p>
        </p:txBody>
      </p:sp>
    </p:spTree>
    <p:extLst>
      <p:ext uri="{BB962C8B-B14F-4D97-AF65-F5344CB8AC3E}">
        <p14:creationId xmlns:p14="http://schemas.microsoft.com/office/powerpoint/2010/main" val="8847680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19760D-F85B-C647-ABC5-35EE68EC79C0}" type="slidenum">
              <a:rPr lang="en-US" smtClean="0"/>
              <a:t>53</a:t>
            </a:fld>
            <a:endParaRPr lang="en-US"/>
          </a:p>
        </p:txBody>
      </p:sp>
    </p:spTree>
    <p:extLst>
      <p:ext uri="{BB962C8B-B14F-4D97-AF65-F5344CB8AC3E}">
        <p14:creationId xmlns:p14="http://schemas.microsoft.com/office/powerpoint/2010/main" val="20831801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19760D-F85B-C647-ABC5-35EE68EC79C0}" type="slidenum">
              <a:rPr lang="en-US" smtClean="0"/>
              <a:t>54</a:t>
            </a:fld>
            <a:endParaRPr lang="en-US"/>
          </a:p>
        </p:txBody>
      </p:sp>
    </p:spTree>
    <p:extLst>
      <p:ext uri="{BB962C8B-B14F-4D97-AF65-F5344CB8AC3E}">
        <p14:creationId xmlns:p14="http://schemas.microsoft.com/office/powerpoint/2010/main" val="28585671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55</a:t>
            </a:fld>
            <a:endParaRPr lang="en-US"/>
          </a:p>
        </p:txBody>
      </p:sp>
    </p:spTree>
    <p:extLst>
      <p:ext uri="{BB962C8B-B14F-4D97-AF65-F5344CB8AC3E}">
        <p14:creationId xmlns:p14="http://schemas.microsoft.com/office/powerpoint/2010/main" val="9911031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56</a:t>
            </a:fld>
            <a:endParaRPr lang="en-US"/>
          </a:p>
        </p:txBody>
      </p:sp>
    </p:spTree>
    <p:extLst>
      <p:ext uri="{BB962C8B-B14F-4D97-AF65-F5344CB8AC3E}">
        <p14:creationId xmlns:p14="http://schemas.microsoft.com/office/powerpoint/2010/main" val="40569600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57</a:t>
            </a:fld>
            <a:endParaRPr lang="en-US"/>
          </a:p>
        </p:txBody>
      </p:sp>
    </p:spTree>
    <p:extLst>
      <p:ext uri="{BB962C8B-B14F-4D97-AF65-F5344CB8AC3E}">
        <p14:creationId xmlns:p14="http://schemas.microsoft.com/office/powerpoint/2010/main" val="39387969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19760D-F85B-C647-ABC5-35EE68EC79C0}" type="slidenum">
              <a:rPr lang="en-US" smtClean="0"/>
              <a:t>58</a:t>
            </a:fld>
            <a:endParaRPr lang="en-US"/>
          </a:p>
        </p:txBody>
      </p:sp>
    </p:spTree>
    <p:extLst>
      <p:ext uri="{BB962C8B-B14F-4D97-AF65-F5344CB8AC3E}">
        <p14:creationId xmlns:p14="http://schemas.microsoft.com/office/powerpoint/2010/main" val="11795627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59</a:t>
            </a:fld>
            <a:endParaRPr lang="en-US"/>
          </a:p>
        </p:txBody>
      </p:sp>
    </p:spTree>
    <p:extLst>
      <p:ext uri="{BB962C8B-B14F-4D97-AF65-F5344CB8AC3E}">
        <p14:creationId xmlns:p14="http://schemas.microsoft.com/office/powerpoint/2010/main" val="3913709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60</a:t>
            </a:fld>
            <a:endParaRPr lang="en-US"/>
          </a:p>
        </p:txBody>
      </p:sp>
    </p:spTree>
    <p:extLst>
      <p:ext uri="{BB962C8B-B14F-4D97-AF65-F5344CB8AC3E}">
        <p14:creationId xmlns:p14="http://schemas.microsoft.com/office/powerpoint/2010/main" val="1828082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7</a:t>
            </a:fld>
            <a:endParaRPr lang="en-US"/>
          </a:p>
        </p:txBody>
      </p:sp>
    </p:spTree>
    <p:extLst>
      <p:ext uri="{BB962C8B-B14F-4D97-AF65-F5344CB8AC3E}">
        <p14:creationId xmlns:p14="http://schemas.microsoft.com/office/powerpoint/2010/main" val="3731104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61</a:t>
            </a:fld>
            <a:endParaRPr lang="en-US"/>
          </a:p>
        </p:txBody>
      </p:sp>
    </p:spTree>
    <p:extLst>
      <p:ext uri="{BB962C8B-B14F-4D97-AF65-F5344CB8AC3E}">
        <p14:creationId xmlns:p14="http://schemas.microsoft.com/office/powerpoint/2010/main" val="23966263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62</a:t>
            </a:fld>
            <a:endParaRPr lang="en-US"/>
          </a:p>
        </p:txBody>
      </p:sp>
    </p:spTree>
    <p:extLst>
      <p:ext uri="{BB962C8B-B14F-4D97-AF65-F5344CB8AC3E}">
        <p14:creationId xmlns:p14="http://schemas.microsoft.com/office/powerpoint/2010/main" val="27719816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63</a:t>
            </a:fld>
            <a:endParaRPr lang="en-US"/>
          </a:p>
        </p:txBody>
      </p:sp>
    </p:spTree>
    <p:extLst>
      <p:ext uri="{BB962C8B-B14F-4D97-AF65-F5344CB8AC3E}">
        <p14:creationId xmlns:p14="http://schemas.microsoft.com/office/powerpoint/2010/main" val="22301869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64</a:t>
            </a:fld>
            <a:endParaRPr lang="en-US"/>
          </a:p>
        </p:txBody>
      </p:sp>
    </p:spTree>
    <p:extLst>
      <p:ext uri="{BB962C8B-B14F-4D97-AF65-F5344CB8AC3E}">
        <p14:creationId xmlns:p14="http://schemas.microsoft.com/office/powerpoint/2010/main" val="26061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65</a:t>
            </a:fld>
            <a:endParaRPr lang="en-US"/>
          </a:p>
        </p:txBody>
      </p:sp>
    </p:spTree>
    <p:extLst>
      <p:ext uri="{BB962C8B-B14F-4D97-AF65-F5344CB8AC3E}">
        <p14:creationId xmlns:p14="http://schemas.microsoft.com/office/powerpoint/2010/main" val="5421097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66</a:t>
            </a:fld>
            <a:endParaRPr lang="en-US"/>
          </a:p>
        </p:txBody>
      </p:sp>
    </p:spTree>
    <p:extLst>
      <p:ext uri="{BB962C8B-B14F-4D97-AF65-F5344CB8AC3E}">
        <p14:creationId xmlns:p14="http://schemas.microsoft.com/office/powerpoint/2010/main" val="37615966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67</a:t>
            </a:fld>
            <a:endParaRPr lang="en-US"/>
          </a:p>
        </p:txBody>
      </p:sp>
    </p:spTree>
    <p:extLst>
      <p:ext uri="{BB962C8B-B14F-4D97-AF65-F5344CB8AC3E}">
        <p14:creationId xmlns:p14="http://schemas.microsoft.com/office/powerpoint/2010/main" val="20826880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73BDA78-9732-4808-9124-4341AE8484DB}" type="slidenum">
              <a:rPr lang="en-US">
                <a:cs typeface="Arial" charset="0"/>
              </a:rPr>
              <a:pPr fontAlgn="base">
                <a:spcBef>
                  <a:spcPct val="0"/>
                </a:spcBef>
                <a:spcAft>
                  <a:spcPct val="0"/>
                </a:spcAft>
                <a:defRPr/>
              </a:pPr>
              <a:t>68</a:t>
            </a:fld>
            <a:endParaRPr lang="en-US">
              <a:cs typeface="Arial" charset="0"/>
            </a:endParaRPr>
          </a:p>
        </p:txBody>
      </p:sp>
    </p:spTree>
    <p:extLst>
      <p:ext uri="{BB962C8B-B14F-4D97-AF65-F5344CB8AC3E}">
        <p14:creationId xmlns:p14="http://schemas.microsoft.com/office/powerpoint/2010/main" val="32301216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73BDA78-9732-4808-9124-4341AE8484DB}" type="slidenum">
              <a:rPr lang="en-US">
                <a:cs typeface="Arial" charset="0"/>
              </a:rPr>
              <a:pPr fontAlgn="base">
                <a:spcBef>
                  <a:spcPct val="0"/>
                </a:spcBef>
                <a:spcAft>
                  <a:spcPct val="0"/>
                </a:spcAft>
                <a:defRPr/>
              </a:pPr>
              <a:t>69</a:t>
            </a:fld>
            <a:endParaRPr lang="en-US">
              <a:cs typeface="Arial" charset="0"/>
            </a:endParaRPr>
          </a:p>
        </p:txBody>
      </p:sp>
    </p:spTree>
    <p:extLst>
      <p:ext uri="{BB962C8B-B14F-4D97-AF65-F5344CB8AC3E}">
        <p14:creationId xmlns:p14="http://schemas.microsoft.com/office/powerpoint/2010/main" val="41626282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73BDA78-9732-4808-9124-4341AE8484DB}" type="slidenum">
              <a:rPr lang="en-US">
                <a:cs typeface="Arial" charset="0"/>
              </a:rPr>
              <a:pPr fontAlgn="base">
                <a:spcBef>
                  <a:spcPct val="0"/>
                </a:spcBef>
                <a:spcAft>
                  <a:spcPct val="0"/>
                </a:spcAft>
                <a:defRPr/>
              </a:pPr>
              <a:t>70</a:t>
            </a:fld>
            <a:endParaRPr lang="en-US">
              <a:cs typeface="Arial" charset="0"/>
            </a:endParaRPr>
          </a:p>
        </p:txBody>
      </p:sp>
    </p:spTree>
    <p:extLst>
      <p:ext uri="{BB962C8B-B14F-4D97-AF65-F5344CB8AC3E}">
        <p14:creationId xmlns:p14="http://schemas.microsoft.com/office/powerpoint/2010/main" val="2378397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8</a:t>
            </a:fld>
            <a:endParaRPr lang="en-US"/>
          </a:p>
        </p:txBody>
      </p:sp>
    </p:spTree>
    <p:extLst>
      <p:ext uri="{BB962C8B-B14F-4D97-AF65-F5344CB8AC3E}">
        <p14:creationId xmlns:p14="http://schemas.microsoft.com/office/powerpoint/2010/main" val="15236740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73BDA78-9732-4808-9124-4341AE8484DB}" type="slidenum">
              <a:rPr lang="en-US">
                <a:cs typeface="Arial" charset="0"/>
              </a:rPr>
              <a:pPr fontAlgn="base">
                <a:spcBef>
                  <a:spcPct val="0"/>
                </a:spcBef>
                <a:spcAft>
                  <a:spcPct val="0"/>
                </a:spcAft>
                <a:defRPr/>
              </a:pPr>
              <a:t>71</a:t>
            </a:fld>
            <a:endParaRPr lang="en-US">
              <a:cs typeface="Arial" charset="0"/>
            </a:endParaRPr>
          </a:p>
        </p:txBody>
      </p:sp>
    </p:spTree>
    <p:extLst>
      <p:ext uri="{BB962C8B-B14F-4D97-AF65-F5344CB8AC3E}">
        <p14:creationId xmlns:p14="http://schemas.microsoft.com/office/powerpoint/2010/main" val="11718708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73BDA78-9732-4808-9124-4341AE8484DB}" type="slidenum">
              <a:rPr lang="en-US">
                <a:cs typeface="Arial" charset="0"/>
              </a:rPr>
              <a:pPr fontAlgn="base">
                <a:spcBef>
                  <a:spcPct val="0"/>
                </a:spcBef>
                <a:spcAft>
                  <a:spcPct val="0"/>
                </a:spcAft>
                <a:defRPr/>
              </a:pPr>
              <a:t>72</a:t>
            </a:fld>
            <a:endParaRPr lang="en-US">
              <a:cs typeface="Arial" charset="0"/>
            </a:endParaRPr>
          </a:p>
        </p:txBody>
      </p:sp>
    </p:spTree>
    <p:extLst>
      <p:ext uri="{BB962C8B-B14F-4D97-AF65-F5344CB8AC3E}">
        <p14:creationId xmlns:p14="http://schemas.microsoft.com/office/powerpoint/2010/main" val="332836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73BDA78-9732-4808-9124-4341AE8484DB}" type="slidenum">
              <a:rPr lang="en-US">
                <a:cs typeface="Arial" charset="0"/>
              </a:rPr>
              <a:pPr fontAlgn="base">
                <a:spcBef>
                  <a:spcPct val="0"/>
                </a:spcBef>
                <a:spcAft>
                  <a:spcPct val="0"/>
                </a:spcAft>
                <a:defRPr/>
              </a:pPr>
              <a:t>73</a:t>
            </a:fld>
            <a:endParaRPr lang="en-US">
              <a:cs typeface="Arial" charset="0"/>
            </a:endParaRPr>
          </a:p>
        </p:txBody>
      </p:sp>
    </p:spTree>
    <p:extLst>
      <p:ext uri="{BB962C8B-B14F-4D97-AF65-F5344CB8AC3E}">
        <p14:creationId xmlns:p14="http://schemas.microsoft.com/office/powerpoint/2010/main" val="7752770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19760D-F85B-C647-ABC5-35EE68EC79C0}" type="slidenum">
              <a:rPr lang="en-US" smtClean="0"/>
              <a:t>74</a:t>
            </a:fld>
            <a:endParaRPr lang="en-US"/>
          </a:p>
        </p:txBody>
      </p:sp>
    </p:spTree>
    <p:extLst>
      <p:ext uri="{BB962C8B-B14F-4D97-AF65-F5344CB8AC3E}">
        <p14:creationId xmlns:p14="http://schemas.microsoft.com/office/powerpoint/2010/main" val="37615966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C119760D-F85B-C647-ABC5-35EE68EC79C0}" type="slidenum">
              <a:rPr lang="en-US" smtClean="0"/>
              <a:t>75</a:t>
            </a:fld>
            <a:endParaRPr lang="en-US"/>
          </a:p>
        </p:txBody>
      </p:sp>
    </p:spTree>
    <p:extLst>
      <p:ext uri="{BB962C8B-B14F-4D97-AF65-F5344CB8AC3E}">
        <p14:creationId xmlns:p14="http://schemas.microsoft.com/office/powerpoint/2010/main" val="1936391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19760D-F85B-C647-ABC5-35EE68EC79C0}" type="slidenum">
              <a:rPr lang="en-US" smtClean="0"/>
              <a:t>9</a:t>
            </a:fld>
            <a:endParaRPr lang="en-US"/>
          </a:p>
        </p:txBody>
      </p:sp>
    </p:spTree>
    <p:extLst>
      <p:ext uri="{BB962C8B-B14F-4D97-AF65-F5344CB8AC3E}">
        <p14:creationId xmlns:p14="http://schemas.microsoft.com/office/powerpoint/2010/main" val="1523674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19760D-F85B-C647-ABC5-35EE68EC79C0}" type="slidenum">
              <a:rPr lang="en-US" smtClean="0"/>
              <a:t>10</a:t>
            </a:fld>
            <a:endParaRPr lang="en-US"/>
          </a:p>
        </p:txBody>
      </p:sp>
    </p:spTree>
    <p:extLst>
      <p:ext uri="{BB962C8B-B14F-4D97-AF65-F5344CB8AC3E}">
        <p14:creationId xmlns:p14="http://schemas.microsoft.com/office/powerpoint/2010/main" val="1523674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CCED60-378B-9D4F-A5CD-C3E0ED5FA883}"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7B1AD0-CEE0-234F-8740-2B05DEBC40E6}" type="slidenum">
              <a:rPr lang="en-US" smtClean="0"/>
              <a:t>‹#›</a:t>
            </a:fld>
            <a:endParaRPr lang="en-US"/>
          </a:p>
        </p:txBody>
      </p:sp>
    </p:spTree>
    <p:extLst>
      <p:ext uri="{BB962C8B-B14F-4D97-AF65-F5344CB8AC3E}">
        <p14:creationId xmlns:p14="http://schemas.microsoft.com/office/powerpoint/2010/main" val="252029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CCED60-378B-9D4F-A5CD-C3E0ED5FA883}"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7B1AD0-CEE0-234F-8740-2B05DEBC40E6}" type="slidenum">
              <a:rPr lang="en-US" smtClean="0"/>
              <a:t>‹#›</a:t>
            </a:fld>
            <a:endParaRPr lang="en-US"/>
          </a:p>
        </p:txBody>
      </p:sp>
    </p:spTree>
    <p:extLst>
      <p:ext uri="{BB962C8B-B14F-4D97-AF65-F5344CB8AC3E}">
        <p14:creationId xmlns:p14="http://schemas.microsoft.com/office/powerpoint/2010/main" val="2175752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CCED60-378B-9D4F-A5CD-C3E0ED5FA883}"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7B1AD0-CEE0-234F-8740-2B05DEBC40E6}" type="slidenum">
              <a:rPr lang="en-US" smtClean="0"/>
              <a:t>‹#›</a:t>
            </a:fld>
            <a:endParaRPr lang="en-US"/>
          </a:p>
        </p:txBody>
      </p:sp>
    </p:spTree>
    <p:extLst>
      <p:ext uri="{BB962C8B-B14F-4D97-AF65-F5344CB8AC3E}">
        <p14:creationId xmlns:p14="http://schemas.microsoft.com/office/powerpoint/2010/main" val="1328998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CCED60-378B-9D4F-A5CD-C3E0ED5FA883}"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7B1AD0-CEE0-234F-8740-2B05DEBC40E6}" type="slidenum">
              <a:rPr lang="en-US" smtClean="0"/>
              <a:t>‹#›</a:t>
            </a:fld>
            <a:endParaRPr lang="en-US"/>
          </a:p>
        </p:txBody>
      </p:sp>
    </p:spTree>
    <p:extLst>
      <p:ext uri="{BB962C8B-B14F-4D97-AF65-F5344CB8AC3E}">
        <p14:creationId xmlns:p14="http://schemas.microsoft.com/office/powerpoint/2010/main" val="3581373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CCED60-378B-9D4F-A5CD-C3E0ED5FA883}"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7B1AD0-CEE0-234F-8740-2B05DEBC40E6}" type="slidenum">
              <a:rPr lang="en-US" smtClean="0"/>
              <a:t>‹#›</a:t>
            </a:fld>
            <a:endParaRPr lang="en-US"/>
          </a:p>
        </p:txBody>
      </p:sp>
    </p:spTree>
    <p:extLst>
      <p:ext uri="{BB962C8B-B14F-4D97-AF65-F5344CB8AC3E}">
        <p14:creationId xmlns:p14="http://schemas.microsoft.com/office/powerpoint/2010/main" val="2298391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CCED60-378B-9D4F-A5CD-C3E0ED5FA883}" type="datetimeFigureOut">
              <a:rPr lang="en-US" smtClean="0"/>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7B1AD0-CEE0-234F-8740-2B05DEBC40E6}" type="slidenum">
              <a:rPr lang="en-US" smtClean="0"/>
              <a:t>‹#›</a:t>
            </a:fld>
            <a:endParaRPr lang="en-US"/>
          </a:p>
        </p:txBody>
      </p:sp>
    </p:spTree>
    <p:extLst>
      <p:ext uri="{BB962C8B-B14F-4D97-AF65-F5344CB8AC3E}">
        <p14:creationId xmlns:p14="http://schemas.microsoft.com/office/powerpoint/2010/main" val="135542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ECCED60-378B-9D4F-A5CD-C3E0ED5FA883}" type="datetimeFigureOut">
              <a:rPr lang="en-US" smtClean="0"/>
              <a:t>5/27/2022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7B1AD0-CEE0-234F-8740-2B05DEBC40E6}" type="slidenum">
              <a:rPr lang="en-US" smtClean="0"/>
              <a:t>‹#›</a:t>
            </a:fld>
            <a:endParaRPr lang="en-US"/>
          </a:p>
        </p:txBody>
      </p:sp>
    </p:spTree>
    <p:extLst>
      <p:ext uri="{BB962C8B-B14F-4D97-AF65-F5344CB8AC3E}">
        <p14:creationId xmlns:p14="http://schemas.microsoft.com/office/powerpoint/2010/main" val="3300458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CCED60-378B-9D4F-A5CD-C3E0ED5FA883}" type="datetimeFigureOut">
              <a:rPr lang="en-US" smtClean="0"/>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7B1AD0-CEE0-234F-8740-2B05DEBC40E6}" type="slidenum">
              <a:rPr lang="en-US" smtClean="0"/>
              <a:t>‹#›</a:t>
            </a:fld>
            <a:endParaRPr lang="en-US"/>
          </a:p>
        </p:txBody>
      </p:sp>
    </p:spTree>
    <p:extLst>
      <p:ext uri="{BB962C8B-B14F-4D97-AF65-F5344CB8AC3E}">
        <p14:creationId xmlns:p14="http://schemas.microsoft.com/office/powerpoint/2010/main" val="2195912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CCED60-378B-9D4F-A5CD-C3E0ED5FA883}" type="datetimeFigureOut">
              <a:rPr lang="en-US" smtClean="0"/>
              <a:t>5/27/2022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7B1AD0-CEE0-234F-8740-2B05DEBC40E6}" type="slidenum">
              <a:rPr lang="en-US" smtClean="0"/>
              <a:t>‹#›</a:t>
            </a:fld>
            <a:endParaRPr lang="en-US"/>
          </a:p>
        </p:txBody>
      </p:sp>
    </p:spTree>
    <p:extLst>
      <p:ext uri="{BB962C8B-B14F-4D97-AF65-F5344CB8AC3E}">
        <p14:creationId xmlns:p14="http://schemas.microsoft.com/office/powerpoint/2010/main" val="3012625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CCED60-378B-9D4F-A5CD-C3E0ED5FA883}" type="datetimeFigureOut">
              <a:rPr lang="en-US" smtClean="0"/>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7B1AD0-CEE0-234F-8740-2B05DEBC40E6}" type="slidenum">
              <a:rPr lang="en-US" smtClean="0"/>
              <a:t>‹#›</a:t>
            </a:fld>
            <a:endParaRPr lang="en-US"/>
          </a:p>
        </p:txBody>
      </p:sp>
    </p:spTree>
    <p:extLst>
      <p:ext uri="{BB962C8B-B14F-4D97-AF65-F5344CB8AC3E}">
        <p14:creationId xmlns:p14="http://schemas.microsoft.com/office/powerpoint/2010/main" val="776101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CCED60-378B-9D4F-A5CD-C3E0ED5FA883}" type="datetimeFigureOut">
              <a:rPr lang="en-US" smtClean="0"/>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7B1AD0-CEE0-234F-8740-2B05DEBC40E6}" type="slidenum">
              <a:rPr lang="en-US" smtClean="0"/>
              <a:t>‹#›</a:t>
            </a:fld>
            <a:endParaRPr lang="en-US"/>
          </a:p>
        </p:txBody>
      </p:sp>
    </p:spTree>
    <p:extLst>
      <p:ext uri="{BB962C8B-B14F-4D97-AF65-F5344CB8AC3E}">
        <p14:creationId xmlns:p14="http://schemas.microsoft.com/office/powerpoint/2010/main" val="3530443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ECCED60-378B-9D4F-A5CD-C3E0ED5FA883}" type="datetimeFigureOut">
              <a:rPr lang="en-US" smtClean="0"/>
              <a:t>5/27/2022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693403" y="205979"/>
            <a:ext cx="2133600" cy="273844"/>
          </a:xfrm>
          <a:prstGeom prst="rect">
            <a:avLst/>
          </a:prstGeom>
        </p:spPr>
        <p:txBody>
          <a:bodyPr vert="horz" lIns="91440" tIns="45720" rIns="91440" bIns="45720" rtlCol="0" anchor="ctr"/>
          <a:lstStyle>
            <a:lvl1pPr algn="r">
              <a:defRPr sz="1200">
                <a:solidFill>
                  <a:srgbClr val="0D62B2"/>
                </a:solidFill>
              </a:defRPr>
            </a:lvl1pPr>
          </a:lstStyle>
          <a:p>
            <a:fld id="{897B1AD0-CEE0-234F-8740-2B05DEBC40E6}" type="slidenum">
              <a:rPr lang="en-US" smtClean="0"/>
              <a:pPr/>
              <a:t>‹#›</a:t>
            </a:fld>
            <a:endParaRPr lang="en-US" dirty="0"/>
          </a:p>
        </p:txBody>
      </p:sp>
    </p:spTree>
    <p:extLst>
      <p:ext uri="{BB962C8B-B14F-4D97-AF65-F5344CB8AC3E}">
        <p14:creationId xmlns:p14="http://schemas.microsoft.com/office/powerpoint/2010/main" val="1089537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0.jp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s://ru.wikipedia.org/wiki/%D0%A0%D0%BE%D1%81%D1%81%D0%B8%D0%B9%D1%81%D0%BA%D0%B0%D1%8F_%D1%8D%D0%BA%D0%BE%D0%BB%D0%BE%D0%B3%D0%B8%D1%87%D0%B5%D1%81%D0%BA%D0%B0%D1%8F_%D0%BF%D0%B0%D1%80%D1%82%D0%B8%D1%8F_%C2%AB%D0%97%D0%B5%D0%BB%D1%91%D0%BD%D1%8B%D0%B5%C2%BB"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6.jpe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8.jpe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4.jpe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9.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36.jp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4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1.jpg"/><Relationship Id="rId5" Type="http://schemas.openxmlformats.org/officeDocument/2006/relationships/image" Target="../media/image40.jpe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43.jpe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4.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45.jpe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49.jpe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50.jpe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51.jpe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52.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53.jpe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54.jpeg"/></Relationships>
</file>

<file path=ppt/slides/_rels/slide6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61.jpg"/><Relationship Id="rId4" Type="http://schemas.openxmlformats.org/officeDocument/2006/relationships/image" Target="../media/image60.jpg"/></Relationships>
</file>

<file path=ppt/slides/_rels/slide7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63.jpeg"/><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lob.png"/>
          <p:cNvPicPr>
            <a:picLocks noChangeAspect="1"/>
          </p:cNvPicPr>
          <p:nvPr/>
        </p:nvPicPr>
        <p:blipFill rotWithShape="1">
          <a:blip r:embed="rId3">
            <a:extLst>
              <a:ext uri="{28A0092B-C50C-407E-A947-70E740481C1C}">
                <a14:useLocalDpi xmlns:a14="http://schemas.microsoft.com/office/drawing/2010/main" val="0"/>
              </a:ext>
            </a:extLst>
          </a:blip>
          <a:srcRect l="40765" t="20120"/>
          <a:stretch/>
        </p:blipFill>
        <p:spPr>
          <a:xfrm>
            <a:off x="0" y="0"/>
            <a:ext cx="5416434" cy="4108626"/>
          </a:xfrm>
          <a:prstGeom prst="rect">
            <a:avLst/>
          </a:prstGeom>
        </p:spPr>
      </p:pic>
      <p:pic>
        <p:nvPicPr>
          <p:cNvPr id="2" name="Picture 1" descr="cov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53634"/>
            <a:ext cx="9144000" cy="2900363"/>
          </a:xfrm>
          <a:prstGeom prst="rect">
            <a:avLst/>
          </a:prstGeom>
        </p:spPr>
      </p:pic>
      <p:sp>
        <p:nvSpPr>
          <p:cNvPr id="6" name="Title 1"/>
          <p:cNvSpPr txBox="1">
            <a:spLocks/>
          </p:cNvSpPr>
          <p:nvPr/>
        </p:nvSpPr>
        <p:spPr>
          <a:xfrm>
            <a:off x="1" y="2427436"/>
            <a:ext cx="9143999" cy="121500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50000"/>
              </a:lnSpc>
            </a:pPr>
            <a:r>
              <a:rPr lang="ru-RU" sz="2600" b="1" spc="300" dirty="0">
                <a:solidFill>
                  <a:schemeClr val="bg1"/>
                </a:solidFill>
                <a:latin typeface="Trebuchet MS"/>
                <a:cs typeface="Trebuchet MS"/>
              </a:rPr>
              <a:t>Философский подход к пониманию экологических проблем.</a:t>
            </a:r>
            <a:endParaRPr lang="en-US" sz="2600" b="1" spc="300" dirty="0">
              <a:solidFill>
                <a:schemeClr val="bg1"/>
              </a:solidFill>
              <a:latin typeface="Trebuchet MS"/>
              <a:cs typeface="Trebuchet MS"/>
            </a:endParaRPr>
          </a:p>
        </p:txBody>
      </p:sp>
      <p:sp>
        <p:nvSpPr>
          <p:cNvPr id="7" name="Subtitle 2"/>
          <p:cNvSpPr txBox="1">
            <a:spLocks/>
          </p:cNvSpPr>
          <p:nvPr/>
        </p:nvSpPr>
        <p:spPr>
          <a:xfrm>
            <a:off x="3281082" y="3799893"/>
            <a:ext cx="5170593" cy="86925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r"/>
            <a:endParaRPr lang="en-US" sz="2200" dirty="0">
              <a:solidFill>
                <a:schemeClr val="bg1"/>
              </a:solidFill>
              <a:latin typeface="Trebuchet MS"/>
              <a:cs typeface="Trebuchet MS"/>
            </a:endParaRPr>
          </a:p>
          <a:p>
            <a:pPr algn="l"/>
            <a:r>
              <a:rPr lang="ru-RU" sz="2200" dirty="0">
                <a:solidFill>
                  <a:schemeClr val="bg1"/>
                </a:solidFill>
                <a:latin typeface="Trebuchet MS"/>
                <a:cs typeface="Trebuchet MS"/>
              </a:rPr>
              <a:t> </a:t>
            </a:r>
            <a:endParaRPr lang="en-US" sz="2200" dirty="0">
              <a:solidFill>
                <a:schemeClr val="bg1"/>
              </a:solidFill>
              <a:latin typeface="Trebuchet MS"/>
              <a:cs typeface="Trebuchet MS"/>
            </a:endParaRPr>
          </a:p>
        </p:txBody>
      </p:sp>
      <p:sp>
        <p:nvSpPr>
          <p:cNvPr id="9" name="Subtitle 2"/>
          <p:cNvSpPr txBox="1">
            <a:spLocks/>
          </p:cNvSpPr>
          <p:nvPr/>
        </p:nvSpPr>
        <p:spPr>
          <a:xfrm>
            <a:off x="3072857" y="755780"/>
            <a:ext cx="4687154" cy="86925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ru-RU" sz="2200" dirty="0">
                <a:solidFill>
                  <a:schemeClr val="tx1">
                    <a:lumMod val="65000"/>
                    <a:lumOff val="35000"/>
                  </a:schemeClr>
                </a:solidFill>
                <a:latin typeface="Trebuchet MS"/>
                <a:cs typeface="Trebuchet MS"/>
              </a:rPr>
              <a:t>К.ф.н. доц. Лохов С.А.</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862" y="4620947"/>
            <a:ext cx="2093113" cy="381999"/>
          </a:xfrm>
          <a:prstGeom prst="rect">
            <a:avLst/>
          </a:prstGeom>
        </p:spPr>
      </p:pic>
    </p:spTree>
    <p:extLst>
      <p:ext uri="{BB962C8B-B14F-4D97-AF65-F5344CB8AC3E}">
        <p14:creationId xmlns:p14="http://schemas.microsoft.com/office/powerpoint/2010/main" val="396290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10" y="776606"/>
            <a:ext cx="9080779" cy="3728092"/>
          </a:xfrm>
          <a:prstGeom prst="rect">
            <a:avLst/>
          </a:prstGeom>
        </p:spPr>
      </p:pic>
      <p:pic>
        <p:nvPicPr>
          <p:cNvPr id="3074" name="Picture 2" descr="Исчезнувшие животные по вине человека">
            <a:extLst>
              <a:ext uri="{FF2B5EF4-FFF2-40B4-BE49-F238E27FC236}">
                <a16:creationId xmlns:a16="http://schemas.microsoft.com/office/drawing/2014/main" id="{D78574AE-437B-4A9B-BB4E-8C915F720F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5038" y="129472"/>
            <a:ext cx="4577352" cy="338824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4931" y="7937"/>
            <a:ext cx="8839327" cy="1024674"/>
          </a:xfrm>
        </p:spPr>
        <p:txBody>
          <a:bodyPr>
            <a:noAutofit/>
          </a:bodyPr>
          <a:lstStyle/>
          <a:p>
            <a:pPr algn="l"/>
            <a:r>
              <a:rPr lang="ru-RU" sz="2800" b="1" dirty="0">
                <a:solidFill>
                  <a:srgbClr val="FF0000"/>
                </a:solidFill>
              </a:rPr>
              <a:t>Антропогенные:</a:t>
            </a:r>
            <a:endParaRPr lang="en-US" sz="2800" b="1" dirty="0">
              <a:solidFill>
                <a:srgbClr val="FF0000"/>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10</a:t>
            </a:fld>
            <a:endParaRPr lang="en-US" dirty="0">
              <a:solidFill>
                <a:srgbClr val="008000"/>
              </a:solidFill>
              <a:latin typeface="Trebuchet MS"/>
              <a:cs typeface="Trebuchet MS"/>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Rectangle 8"/>
          <p:cNvSpPr/>
          <p:nvPr/>
        </p:nvSpPr>
        <p:spPr>
          <a:xfrm>
            <a:off x="84931" y="776606"/>
            <a:ext cx="5224259" cy="3747436"/>
          </a:xfrm>
          <a:prstGeom prst="rect">
            <a:avLst/>
          </a:prstGeom>
        </p:spPr>
        <p:txBody>
          <a:bodyPr wrap="square">
            <a:spAutoFit/>
          </a:bodyPr>
          <a:lstStyle/>
          <a:p>
            <a:pPr>
              <a:lnSpc>
                <a:spcPct val="150000"/>
              </a:lnSpc>
            </a:pPr>
            <a:r>
              <a:rPr lang="ru-RU" sz="2000" dirty="0"/>
              <a:t>Состояние окружающей среды ухудшается в результате деятельности человека (нерациональное использование и распределение ограниченных природных ресурсов, выбросы вредных парниковых газов в слои атмосферы предприятиями и т.д.).</a:t>
            </a:r>
          </a:p>
          <a:p>
            <a:pPr>
              <a:lnSpc>
                <a:spcPct val="200000"/>
              </a:lnSpc>
            </a:pPr>
            <a:endParaRPr lang="ru-RU" sz="1600" dirty="0"/>
          </a:p>
        </p:txBody>
      </p:sp>
      <p:sp>
        <p:nvSpPr>
          <p:cNvPr id="6" name="Прямоугольник 5">
            <a:extLst>
              <a:ext uri="{FF2B5EF4-FFF2-40B4-BE49-F238E27FC236}">
                <a16:creationId xmlns:a16="http://schemas.microsoft.com/office/drawing/2014/main" id="{5B5726E1-B804-4E85-A03C-3251F6C7ECBB}"/>
              </a:ext>
            </a:extLst>
          </p:cNvPr>
          <p:cNvSpPr/>
          <p:nvPr/>
        </p:nvSpPr>
        <p:spPr>
          <a:xfrm>
            <a:off x="2806995" y="3772214"/>
            <a:ext cx="6305395" cy="646331"/>
          </a:xfrm>
          <a:prstGeom prst="rect">
            <a:avLst/>
          </a:prstGeom>
        </p:spPr>
        <p:txBody>
          <a:bodyPr wrap="square">
            <a:spAutoFit/>
          </a:bodyPr>
          <a:lstStyle/>
          <a:p>
            <a:r>
              <a:rPr lang="ru-RU" i="1" dirty="0" err="1"/>
              <a:t>Стеллеровая</a:t>
            </a:r>
            <a:r>
              <a:rPr lang="ru-RU" i="1" dirty="0"/>
              <a:t> корова, или морская корова или капустница. Истреблена человеком уже в 18 веке.</a:t>
            </a:r>
          </a:p>
        </p:txBody>
      </p:sp>
    </p:spTree>
    <p:extLst>
      <p:ext uri="{BB962C8B-B14F-4D97-AF65-F5344CB8AC3E}">
        <p14:creationId xmlns:p14="http://schemas.microsoft.com/office/powerpoint/2010/main" val="4233910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egkopolezno.ru/wp-content/uploads/2016/09/globalnye-problemy-sovremennosti.jpg">
            <a:extLst>
              <a:ext uri="{FF2B5EF4-FFF2-40B4-BE49-F238E27FC236}">
                <a16:creationId xmlns:a16="http://schemas.microsoft.com/office/drawing/2014/main" id="{78C2A16E-2DDA-4FC0-B369-5870E82E9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37"/>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11</a:t>
            </a:fld>
            <a:endParaRPr lang="en-US" dirty="0">
              <a:solidFill>
                <a:srgbClr val="008000"/>
              </a:solidFill>
              <a:latin typeface="Trebuchet MS"/>
              <a:cs typeface="Trebuchet MS"/>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a:extLst>
              <a:ext uri="{FF2B5EF4-FFF2-40B4-BE49-F238E27FC236}">
                <a16:creationId xmlns:a16="http://schemas.microsoft.com/office/drawing/2014/main" id="{36D9A3DE-6F75-48A7-A1DA-3FC88798BA7C}"/>
              </a:ext>
            </a:extLst>
          </p:cNvPr>
          <p:cNvSpPr/>
          <p:nvPr/>
        </p:nvSpPr>
        <p:spPr>
          <a:xfrm>
            <a:off x="219742" y="552898"/>
            <a:ext cx="8647775" cy="523220"/>
          </a:xfrm>
          <a:prstGeom prst="rect">
            <a:avLst/>
          </a:prstGeom>
        </p:spPr>
        <p:txBody>
          <a:bodyPr wrap="square">
            <a:spAutoFit/>
          </a:bodyPr>
          <a:lstStyle/>
          <a:p>
            <a:r>
              <a:rPr lang="ru-RU" sz="2800" b="1" i="1" dirty="0">
                <a:solidFill>
                  <a:srgbClr val="FF0000"/>
                </a:solidFill>
                <a:latin typeface="Verdana" panose="020B0604030504040204" pitchFamily="34" charset="0"/>
                <a:ea typeface="Verdana" panose="020B0604030504040204" pitchFamily="34" charset="0"/>
              </a:rPr>
              <a:t>«экологическая проблема» </a:t>
            </a:r>
          </a:p>
        </p:txBody>
      </p:sp>
      <p:sp>
        <p:nvSpPr>
          <p:cNvPr id="8" name="Прямоугольник 7">
            <a:extLst>
              <a:ext uri="{FF2B5EF4-FFF2-40B4-BE49-F238E27FC236}">
                <a16:creationId xmlns:a16="http://schemas.microsoft.com/office/drawing/2014/main" id="{C1B61AC5-47AD-4A48-ADB6-DB407CDA0F27}"/>
              </a:ext>
            </a:extLst>
          </p:cNvPr>
          <p:cNvSpPr/>
          <p:nvPr/>
        </p:nvSpPr>
        <p:spPr>
          <a:xfrm>
            <a:off x="329817" y="1290088"/>
            <a:ext cx="6528183" cy="1891287"/>
          </a:xfrm>
          <a:prstGeom prst="rect">
            <a:avLst/>
          </a:prstGeom>
        </p:spPr>
        <p:txBody>
          <a:bodyPr wrap="square">
            <a:spAutoFit/>
          </a:bodyPr>
          <a:lstStyle/>
          <a:p>
            <a:pPr>
              <a:lnSpc>
                <a:spcPct val="150000"/>
              </a:lnSpc>
            </a:pPr>
            <a:r>
              <a:rPr lang="ru-RU" sz="2000" b="1" dirty="0">
                <a:solidFill>
                  <a:schemeClr val="bg1"/>
                </a:solidFill>
              </a:rPr>
              <a:t>Проблема несоответствия </a:t>
            </a:r>
            <a:r>
              <a:rPr lang="ru-RU" sz="2000" b="1" i="1" dirty="0">
                <a:solidFill>
                  <a:schemeClr val="bg1"/>
                </a:solidFill>
              </a:rPr>
              <a:t>естественного</a:t>
            </a:r>
            <a:r>
              <a:rPr lang="ru-RU" sz="2000" b="1" dirty="0">
                <a:solidFill>
                  <a:schemeClr val="bg1"/>
                </a:solidFill>
              </a:rPr>
              <a:t> по своей природе человека и им же созданных </a:t>
            </a:r>
            <a:r>
              <a:rPr lang="ru-RU" sz="2000" b="1" i="1" dirty="0">
                <a:solidFill>
                  <a:schemeClr val="bg1"/>
                </a:solidFill>
              </a:rPr>
              <a:t>искусственных</a:t>
            </a:r>
            <a:r>
              <a:rPr lang="ru-RU" sz="2000" b="1" dirty="0">
                <a:solidFill>
                  <a:schemeClr val="bg1"/>
                </a:solidFill>
              </a:rPr>
              <a:t> условий собственного обитания. </a:t>
            </a:r>
          </a:p>
        </p:txBody>
      </p:sp>
      <p:sp>
        <p:nvSpPr>
          <p:cNvPr id="9" name="Прямоугольник 8">
            <a:extLst>
              <a:ext uri="{FF2B5EF4-FFF2-40B4-BE49-F238E27FC236}">
                <a16:creationId xmlns:a16="http://schemas.microsoft.com/office/drawing/2014/main" id="{E8FF3AC9-B368-4BC3-95DA-5C4104A99FAE}"/>
              </a:ext>
            </a:extLst>
          </p:cNvPr>
          <p:cNvSpPr/>
          <p:nvPr/>
        </p:nvSpPr>
        <p:spPr>
          <a:xfrm>
            <a:off x="2693581" y="2863711"/>
            <a:ext cx="6450419" cy="954107"/>
          </a:xfrm>
          <a:prstGeom prst="rect">
            <a:avLst/>
          </a:prstGeom>
        </p:spPr>
        <p:txBody>
          <a:bodyPr wrap="square">
            <a:spAutoFit/>
          </a:bodyPr>
          <a:lstStyle/>
          <a:p>
            <a:r>
              <a:rPr lang="ru-RU" sz="2400" b="1" dirty="0">
                <a:solidFill>
                  <a:schemeClr val="bg1"/>
                </a:solidFill>
              </a:rPr>
              <a:t>возникшая в связи с этим ситуация  – </a:t>
            </a:r>
            <a:r>
              <a:rPr lang="ru-RU" sz="3200" b="1" dirty="0">
                <a:solidFill>
                  <a:srgbClr val="FF0000"/>
                </a:solidFill>
                <a:latin typeface="Verdana" panose="020B0604030504040204" pitchFamily="34" charset="0"/>
                <a:ea typeface="Verdana" panose="020B0604030504040204" pitchFamily="34" charset="0"/>
              </a:rPr>
              <a:t>«экологический кризис»</a:t>
            </a:r>
            <a:endParaRPr lang="ru-RU" sz="3200" b="1" i="1" dirty="0">
              <a:solidFill>
                <a:srgbClr val="FF0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874730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333153"/>
            <a:ext cx="8924257" cy="1365764"/>
          </a:xfrm>
        </p:spPr>
        <p:txBody>
          <a:bodyPr>
            <a:noAutofit/>
          </a:bodyPr>
          <a:lstStyle/>
          <a:p>
            <a:pPr algn="l"/>
            <a:r>
              <a:rPr lang="ru-RU" sz="2800" b="1" i="1" dirty="0">
                <a:solidFill>
                  <a:srgbClr val="00B0F0"/>
                </a:solidFill>
              </a:rPr>
              <a:t>Глобальный экологический кризис </a:t>
            </a:r>
            <a:endParaRPr lang="en-US" sz="2800" b="1" dirty="0">
              <a:solidFill>
                <a:srgbClr val="00B0F0"/>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12</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 y="776606"/>
            <a:ext cx="8871884" cy="372809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Rectangle 8"/>
          <p:cNvSpPr/>
          <p:nvPr/>
        </p:nvSpPr>
        <p:spPr>
          <a:xfrm>
            <a:off x="155575" y="968188"/>
            <a:ext cx="8541588" cy="589072"/>
          </a:xfrm>
          <a:prstGeom prst="rect">
            <a:avLst/>
          </a:prstGeom>
        </p:spPr>
        <p:txBody>
          <a:bodyPr wrap="square">
            <a:spAutoFit/>
          </a:bodyPr>
          <a:lstStyle/>
          <a:p>
            <a:pPr>
              <a:lnSpc>
                <a:spcPct val="150000"/>
              </a:lnSpc>
            </a:pPr>
            <a:r>
              <a:rPr lang="ru-RU" sz="2400" dirty="0"/>
              <a:t> </a:t>
            </a:r>
            <a:endParaRPr lang="ru-RU" sz="1600" dirty="0"/>
          </a:p>
        </p:txBody>
      </p:sp>
      <p:sp>
        <p:nvSpPr>
          <p:cNvPr id="6" name="Прямоугольник 5"/>
          <p:cNvSpPr/>
          <p:nvPr/>
        </p:nvSpPr>
        <p:spPr>
          <a:xfrm>
            <a:off x="1" y="618128"/>
            <a:ext cx="8737600" cy="3207032"/>
          </a:xfrm>
          <a:prstGeom prst="rect">
            <a:avLst/>
          </a:prstGeom>
        </p:spPr>
        <p:txBody>
          <a:bodyPr wrap="square">
            <a:spAutoFit/>
          </a:bodyPr>
          <a:lstStyle/>
          <a:p>
            <a:r>
              <a:rPr lang="ru-RU" sz="4400" b="1" dirty="0"/>
              <a:t>Первый путь:</a:t>
            </a:r>
          </a:p>
          <a:p>
            <a:r>
              <a:rPr lang="ru-RU" sz="4400" b="1" dirty="0"/>
              <a:t>Сохранение окружающей среды</a:t>
            </a:r>
          </a:p>
          <a:p>
            <a:pPr>
              <a:lnSpc>
                <a:spcPct val="200000"/>
              </a:lnSpc>
            </a:pPr>
            <a:r>
              <a:rPr lang="ru-RU" sz="2000" dirty="0"/>
              <a:t>Решение этой проблемы можно достигнуть только минимизацией загрязнений, произведенных человечеством до уровня, с которым экосистемы будут в состоянии справиться самостоятельно. </a:t>
            </a:r>
          </a:p>
        </p:txBody>
      </p:sp>
    </p:spTree>
    <p:extLst>
      <p:ext uri="{BB962C8B-B14F-4D97-AF65-F5344CB8AC3E}">
        <p14:creationId xmlns:p14="http://schemas.microsoft.com/office/powerpoint/2010/main" val="3949240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13</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53" y="187349"/>
            <a:ext cx="9144000" cy="449676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Прямоугольник 5"/>
          <p:cNvSpPr/>
          <p:nvPr/>
        </p:nvSpPr>
        <p:spPr>
          <a:xfrm>
            <a:off x="276483" y="408562"/>
            <a:ext cx="8647775" cy="3416320"/>
          </a:xfrm>
          <a:prstGeom prst="rect">
            <a:avLst/>
          </a:prstGeom>
        </p:spPr>
        <p:txBody>
          <a:bodyPr wrap="square">
            <a:spAutoFit/>
          </a:bodyPr>
          <a:lstStyle/>
          <a:p>
            <a:pPr>
              <a:lnSpc>
                <a:spcPct val="200000"/>
              </a:lnSpc>
            </a:pPr>
            <a:r>
              <a:rPr lang="ru-RU" dirty="0"/>
              <a:t>В настоящее время глобальный экологический кризис включает четыре основных компонента: </a:t>
            </a:r>
          </a:p>
          <a:p>
            <a:pPr marL="285750" indent="-285750">
              <a:lnSpc>
                <a:spcPct val="200000"/>
              </a:lnSpc>
              <a:buFont typeface="Wingdings" panose="05000000000000000000" pitchFamily="2" charset="2"/>
              <a:buChar char="Ø"/>
            </a:pPr>
            <a:r>
              <a:rPr lang="ru-RU" dirty="0"/>
              <a:t>кислотные дожди, </a:t>
            </a:r>
          </a:p>
          <a:p>
            <a:pPr marL="285750" indent="-285750">
              <a:lnSpc>
                <a:spcPct val="200000"/>
              </a:lnSpc>
              <a:buFont typeface="Wingdings" panose="05000000000000000000" pitchFamily="2" charset="2"/>
              <a:buChar char="Ø"/>
            </a:pPr>
            <a:r>
              <a:rPr lang="ru-RU" dirty="0"/>
              <a:t>парниковый эффект, </a:t>
            </a:r>
          </a:p>
          <a:p>
            <a:pPr marL="285750" indent="-285750">
              <a:lnSpc>
                <a:spcPct val="200000"/>
              </a:lnSpc>
              <a:buFont typeface="Wingdings" panose="05000000000000000000" pitchFamily="2" charset="2"/>
              <a:buChar char="Ø"/>
            </a:pPr>
            <a:r>
              <a:rPr lang="ru-RU" dirty="0"/>
              <a:t>загрязнение планеты суперэкотоксикантами</a:t>
            </a:r>
          </a:p>
          <a:p>
            <a:pPr marL="285750" indent="-285750">
              <a:lnSpc>
                <a:spcPct val="200000"/>
              </a:lnSpc>
              <a:buFont typeface="Wingdings" panose="05000000000000000000" pitchFamily="2" charset="2"/>
              <a:buChar char="Ø"/>
            </a:pPr>
            <a:r>
              <a:rPr lang="ru-RU" dirty="0"/>
              <a:t>так называемые озоновые дыры. </a:t>
            </a:r>
          </a:p>
        </p:txBody>
      </p:sp>
    </p:spTree>
    <p:extLst>
      <p:ext uri="{BB962C8B-B14F-4D97-AF65-F5344CB8AC3E}">
        <p14:creationId xmlns:p14="http://schemas.microsoft.com/office/powerpoint/2010/main" val="3327453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4496761"/>
          </a:xfrm>
          <a:prstGeom prst="rect">
            <a:avLst/>
          </a:prstGeom>
        </p:spPr>
      </p:pic>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14</a:t>
            </a:fld>
            <a:endParaRPr lang="en-US" dirty="0">
              <a:solidFill>
                <a:srgbClr val="008000"/>
              </a:solidFill>
              <a:latin typeface="Trebuchet MS"/>
              <a:cs typeface="Trebuchet MS"/>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7" name="Прямоугольник 6"/>
          <p:cNvSpPr/>
          <p:nvPr/>
        </p:nvSpPr>
        <p:spPr>
          <a:xfrm>
            <a:off x="134679" y="603771"/>
            <a:ext cx="4196316" cy="3892732"/>
          </a:xfrm>
          <a:prstGeom prst="rect">
            <a:avLst/>
          </a:prstGeom>
        </p:spPr>
        <p:txBody>
          <a:bodyPr wrap="square">
            <a:spAutoFit/>
          </a:bodyPr>
          <a:lstStyle/>
          <a:p>
            <a:pPr>
              <a:lnSpc>
                <a:spcPct val="200000"/>
              </a:lnSpc>
            </a:pPr>
            <a:r>
              <a:rPr lang="ru-RU" dirty="0"/>
              <a:t>Каждый год от 17 до 100 тысяч видов исчезает. </a:t>
            </a:r>
          </a:p>
          <a:p>
            <a:pPr>
              <a:lnSpc>
                <a:spcPct val="200000"/>
              </a:lnSpc>
            </a:pPr>
            <a:r>
              <a:rPr lang="ru-RU" dirty="0"/>
              <a:t> Разнообразие видов сокращается с огромной скоростью. </a:t>
            </a:r>
          </a:p>
          <a:p>
            <a:pPr>
              <a:lnSpc>
                <a:spcPct val="200000"/>
              </a:lnSpc>
            </a:pPr>
            <a:r>
              <a:rPr lang="ru-RU" dirty="0"/>
              <a:t>Семь миллионов квадратных километров тропического леса исчезли за последние 50 лет. </a:t>
            </a:r>
          </a:p>
        </p:txBody>
      </p:sp>
      <p:sp>
        <p:nvSpPr>
          <p:cNvPr id="8" name="Прямоугольник 7">
            <a:extLst>
              <a:ext uri="{FF2B5EF4-FFF2-40B4-BE49-F238E27FC236}">
                <a16:creationId xmlns:a16="http://schemas.microsoft.com/office/drawing/2014/main" id="{29612962-80DE-45F3-97C6-1E0CB7276B4A}"/>
              </a:ext>
            </a:extLst>
          </p:cNvPr>
          <p:cNvSpPr/>
          <p:nvPr/>
        </p:nvSpPr>
        <p:spPr>
          <a:xfrm>
            <a:off x="56741" y="-15420"/>
            <a:ext cx="6327078" cy="523220"/>
          </a:xfrm>
          <a:prstGeom prst="rect">
            <a:avLst/>
          </a:prstGeom>
        </p:spPr>
        <p:txBody>
          <a:bodyPr wrap="square">
            <a:spAutoFit/>
          </a:bodyPr>
          <a:lstStyle/>
          <a:p>
            <a:r>
              <a:rPr lang="ru-RU" sz="2800" b="1" dirty="0"/>
              <a:t>Исчезает огромное количество видов. </a:t>
            </a:r>
          </a:p>
        </p:txBody>
      </p:sp>
      <p:pic>
        <p:nvPicPr>
          <p:cNvPr id="2052" name="Picture 4" descr="https://animalreader.ru/wp-content/uploads/2015/06/tur-unichtozhennyj-predok-evropejskogo-domashnego-skota-animalreader.ru-003.jpg">
            <a:extLst>
              <a:ext uri="{FF2B5EF4-FFF2-40B4-BE49-F238E27FC236}">
                <a16:creationId xmlns:a16="http://schemas.microsoft.com/office/drawing/2014/main" id="{8D594037-ABC1-418B-AF91-FB4188BC46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5031" y="744278"/>
            <a:ext cx="4750314" cy="3562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947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15</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38"/>
            <a:ext cx="9125297" cy="437184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8" name="Прямоугольник 7"/>
          <p:cNvSpPr/>
          <p:nvPr/>
        </p:nvSpPr>
        <p:spPr>
          <a:xfrm>
            <a:off x="201039" y="778213"/>
            <a:ext cx="8723220" cy="464871"/>
          </a:xfrm>
          <a:prstGeom prst="rect">
            <a:avLst/>
          </a:prstGeom>
        </p:spPr>
        <p:txBody>
          <a:bodyPr wrap="square">
            <a:spAutoFit/>
          </a:bodyPr>
          <a:lstStyle/>
          <a:p>
            <a:pPr hangingPunct="0">
              <a:lnSpc>
                <a:spcPct val="150000"/>
              </a:lnSpc>
              <a:spcBef>
                <a:spcPts val="0"/>
              </a:spcBef>
            </a:pPr>
            <a:r>
              <a:rPr lang="ru-RU" i="1" dirty="0"/>
              <a:t>	</a:t>
            </a:r>
          </a:p>
        </p:txBody>
      </p:sp>
      <p:sp>
        <p:nvSpPr>
          <p:cNvPr id="7" name="Прямоугольник 6"/>
          <p:cNvSpPr/>
          <p:nvPr/>
        </p:nvSpPr>
        <p:spPr>
          <a:xfrm>
            <a:off x="402078" y="312738"/>
            <a:ext cx="3975602" cy="3207032"/>
          </a:xfrm>
          <a:prstGeom prst="rect">
            <a:avLst/>
          </a:prstGeom>
        </p:spPr>
        <p:txBody>
          <a:bodyPr wrap="square">
            <a:spAutoFit/>
          </a:bodyPr>
          <a:lstStyle/>
          <a:p>
            <a:pPr>
              <a:lnSpc>
                <a:spcPct val="200000"/>
              </a:lnSpc>
            </a:pPr>
            <a:r>
              <a:rPr lang="ru-RU" sz="2400" b="1" dirty="0" err="1">
                <a:solidFill>
                  <a:srgbClr val="FF0000"/>
                </a:solidFill>
              </a:rPr>
              <a:t>Экологи́ческая</a:t>
            </a:r>
            <a:r>
              <a:rPr lang="ru-RU" sz="2400" b="1" dirty="0">
                <a:solidFill>
                  <a:srgbClr val="FF0000"/>
                </a:solidFill>
              </a:rPr>
              <a:t> катастрофа </a:t>
            </a:r>
          </a:p>
          <a:p>
            <a:pPr>
              <a:lnSpc>
                <a:spcPct val="200000"/>
              </a:lnSpc>
            </a:pPr>
            <a:r>
              <a:rPr lang="ru-RU" sz="2000" dirty="0"/>
              <a:t>— необратимое изменение природных комплексов, </a:t>
            </a:r>
            <a:r>
              <a:rPr lang="ru-RU" sz="2000" b="1" dirty="0"/>
              <a:t>связанное с массовой гибелью живых организмов. </a:t>
            </a:r>
          </a:p>
        </p:txBody>
      </p:sp>
      <p:pic>
        <p:nvPicPr>
          <p:cNvPr id="1028" name="Picture 4" descr="https://im0-tub-ru.yandex.net/i?id=3931c5f5ef2d2ccd9396a25e1452e1d3-l&amp;ref=rim&amp;n=13&amp;w=640&amp;h=640">
            <a:extLst>
              <a:ext uri="{FF2B5EF4-FFF2-40B4-BE49-F238E27FC236}">
                <a16:creationId xmlns:a16="http://schemas.microsoft.com/office/drawing/2014/main" id="{603A5921-B73D-436B-8E89-0BD9F37265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0849" y="160338"/>
            <a:ext cx="3975602" cy="397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084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16</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0" y="7937"/>
            <a:ext cx="9144000" cy="449676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8" name="Прямоугольник 7"/>
          <p:cNvSpPr/>
          <p:nvPr/>
        </p:nvSpPr>
        <p:spPr>
          <a:xfrm>
            <a:off x="201039" y="778213"/>
            <a:ext cx="8723220" cy="464871"/>
          </a:xfrm>
          <a:prstGeom prst="rect">
            <a:avLst/>
          </a:prstGeom>
        </p:spPr>
        <p:txBody>
          <a:bodyPr wrap="square">
            <a:spAutoFit/>
          </a:bodyPr>
          <a:lstStyle/>
          <a:p>
            <a:pPr hangingPunct="0">
              <a:lnSpc>
                <a:spcPct val="150000"/>
              </a:lnSpc>
              <a:spcBef>
                <a:spcPts val="0"/>
              </a:spcBef>
            </a:pPr>
            <a:r>
              <a:rPr lang="ru-RU" i="1" dirty="0"/>
              <a:t>	</a:t>
            </a:r>
          </a:p>
        </p:txBody>
      </p:sp>
      <p:sp>
        <p:nvSpPr>
          <p:cNvPr id="7" name="Прямоугольник 6"/>
          <p:cNvSpPr/>
          <p:nvPr/>
        </p:nvSpPr>
        <p:spPr>
          <a:xfrm>
            <a:off x="155575" y="7938"/>
            <a:ext cx="8411251" cy="2118722"/>
          </a:xfrm>
          <a:prstGeom prst="rect">
            <a:avLst/>
          </a:prstGeom>
        </p:spPr>
        <p:txBody>
          <a:bodyPr wrap="square">
            <a:spAutoFit/>
          </a:bodyPr>
          <a:lstStyle/>
          <a:p>
            <a:pPr>
              <a:lnSpc>
                <a:spcPct val="200000"/>
              </a:lnSpc>
            </a:pPr>
            <a:r>
              <a:rPr lang="ru-RU" sz="2800" b="1" dirty="0">
                <a:solidFill>
                  <a:srgbClr val="FF0000"/>
                </a:solidFill>
              </a:rPr>
              <a:t>Эдвард Уилсон</a:t>
            </a:r>
          </a:p>
          <a:p>
            <a:pPr>
              <a:lnSpc>
                <a:spcPct val="200000"/>
              </a:lnSpc>
            </a:pPr>
            <a:r>
              <a:rPr lang="ru-RU" sz="4400" b="1" dirty="0">
                <a:solidFill>
                  <a:srgbClr val="FF0000"/>
                </a:solidFill>
              </a:rPr>
              <a:t>«</a:t>
            </a:r>
            <a:r>
              <a:rPr lang="ru-RU" sz="4400" b="1" dirty="0" err="1">
                <a:solidFill>
                  <a:srgbClr val="FF0000"/>
                </a:solidFill>
              </a:rPr>
              <a:t>Пол-Земли</a:t>
            </a:r>
            <a:r>
              <a:rPr lang="ru-RU" sz="4400" b="1" dirty="0">
                <a:solidFill>
                  <a:srgbClr val="FF0000"/>
                </a:solidFill>
              </a:rPr>
              <a:t>»</a:t>
            </a:r>
          </a:p>
        </p:txBody>
      </p:sp>
      <p:sp>
        <p:nvSpPr>
          <p:cNvPr id="9" name="Прямоугольник 8">
            <a:extLst>
              <a:ext uri="{FF2B5EF4-FFF2-40B4-BE49-F238E27FC236}">
                <a16:creationId xmlns:a16="http://schemas.microsoft.com/office/drawing/2014/main" id="{0B756681-1EDF-4B13-AAEF-6C2BF73DAF32}"/>
              </a:ext>
            </a:extLst>
          </p:cNvPr>
          <p:cNvSpPr/>
          <p:nvPr/>
        </p:nvSpPr>
        <p:spPr>
          <a:xfrm>
            <a:off x="1034902" y="2175812"/>
            <a:ext cx="4834270" cy="1813958"/>
          </a:xfrm>
          <a:prstGeom prst="rect">
            <a:avLst/>
          </a:prstGeom>
        </p:spPr>
        <p:txBody>
          <a:bodyPr wrap="square">
            <a:spAutoFit/>
          </a:bodyPr>
          <a:lstStyle/>
          <a:p>
            <a:pPr>
              <a:lnSpc>
                <a:spcPct val="150000"/>
              </a:lnSpc>
              <a:spcAft>
                <a:spcPts val="800"/>
              </a:spcAft>
            </a:pPr>
            <a:r>
              <a:rPr lang="ru-RU" b="1" i="1" dirty="0">
                <a:latin typeface="Calibri" panose="020F0502020204030204" pitchFamily="34" charset="0"/>
                <a:ea typeface="Calibri" panose="020F0502020204030204" pitchFamily="34" charset="0"/>
                <a:cs typeface="Times New Roman" panose="02020603050405020304" pitchFamily="18" charset="0"/>
              </a:rPr>
              <a:t>6 млн. видов пока не известны науки</a:t>
            </a:r>
          </a:p>
          <a:p>
            <a:pPr>
              <a:lnSpc>
                <a:spcPct val="150000"/>
              </a:lnSpc>
              <a:spcAft>
                <a:spcPts val="800"/>
              </a:spcAft>
            </a:pPr>
            <a:r>
              <a:rPr lang="ru-RU" dirty="0">
                <a:latin typeface="Calibri" panose="020F0502020204030204" pitchFamily="34" charset="0"/>
                <a:ea typeface="Calibri" panose="020F0502020204030204" pitchFamily="34" charset="0"/>
                <a:cs typeface="Times New Roman" panose="02020603050405020304" pitchFamily="18" charset="0"/>
              </a:rPr>
              <a:t>Для сохранения биоразнообразия определяющим фактором является площадь, подходящая для обитания видов.</a:t>
            </a:r>
          </a:p>
        </p:txBody>
      </p:sp>
      <p:pic>
        <p:nvPicPr>
          <p:cNvPr id="12" name="Рисунок 11">
            <a:extLst>
              <a:ext uri="{FF2B5EF4-FFF2-40B4-BE49-F238E27FC236}">
                <a16:creationId xmlns:a16="http://schemas.microsoft.com/office/drawing/2014/main" id="{0AB654D4-6C32-4F02-A822-98DD743B7885}"/>
              </a:ext>
            </a:extLst>
          </p:cNvPr>
          <p:cNvPicPr>
            <a:picLocks noChangeAspect="1"/>
          </p:cNvPicPr>
          <p:nvPr/>
        </p:nvPicPr>
        <p:blipFill>
          <a:blip r:embed="rId5"/>
          <a:stretch>
            <a:fillRect/>
          </a:stretch>
        </p:blipFill>
        <p:spPr>
          <a:xfrm>
            <a:off x="6293587" y="201159"/>
            <a:ext cx="2576011" cy="4020717"/>
          </a:xfrm>
          <a:prstGeom prst="rect">
            <a:avLst/>
          </a:prstGeom>
        </p:spPr>
      </p:pic>
    </p:spTree>
    <p:extLst>
      <p:ext uri="{BB962C8B-B14F-4D97-AF65-F5344CB8AC3E}">
        <p14:creationId xmlns:p14="http://schemas.microsoft.com/office/powerpoint/2010/main" val="3305028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17</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31" y="1"/>
            <a:ext cx="9144000" cy="449676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8" name="Прямоугольник 7"/>
          <p:cNvSpPr/>
          <p:nvPr/>
        </p:nvSpPr>
        <p:spPr>
          <a:xfrm>
            <a:off x="201039" y="778213"/>
            <a:ext cx="8723220" cy="464871"/>
          </a:xfrm>
          <a:prstGeom prst="rect">
            <a:avLst/>
          </a:prstGeom>
        </p:spPr>
        <p:txBody>
          <a:bodyPr wrap="square">
            <a:spAutoFit/>
          </a:bodyPr>
          <a:lstStyle/>
          <a:p>
            <a:pPr hangingPunct="0">
              <a:lnSpc>
                <a:spcPct val="150000"/>
              </a:lnSpc>
              <a:spcBef>
                <a:spcPts val="0"/>
              </a:spcBef>
            </a:pPr>
            <a:r>
              <a:rPr lang="ru-RU" i="1" dirty="0"/>
              <a:t>	</a:t>
            </a:r>
          </a:p>
        </p:txBody>
      </p:sp>
      <p:sp>
        <p:nvSpPr>
          <p:cNvPr id="7" name="Прямоугольник 6"/>
          <p:cNvSpPr/>
          <p:nvPr/>
        </p:nvSpPr>
        <p:spPr>
          <a:xfrm>
            <a:off x="0" y="-144462"/>
            <a:ext cx="5706141" cy="1692771"/>
          </a:xfrm>
          <a:prstGeom prst="rect">
            <a:avLst/>
          </a:prstGeom>
        </p:spPr>
        <p:txBody>
          <a:bodyPr wrap="square">
            <a:spAutoFit/>
          </a:bodyPr>
          <a:lstStyle/>
          <a:p>
            <a:pPr>
              <a:lnSpc>
                <a:spcPct val="200000"/>
              </a:lnSpc>
            </a:pPr>
            <a:r>
              <a:rPr lang="ru-RU" sz="2800" b="1" dirty="0">
                <a:solidFill>
                  <a:srgbClr val="FF0000"/>
                </a:solidFill>
              </a:rPr>
              <a:t>Эдвард Уилсон</a:t>
            </a:r>
          </a:p>
          <a:p>
            <a:r>
              <a:rPr lang="ru-RU" sz="1600" dirty="0" err="1"/>
              <a:t>Э́двард</a:t>
            </a:r>
            <a:r>
              <a:rPr lang="ru-RU" sz="1600" dirty="0"/>
              <a:t> </a:t>
            </a:r>
            <a:r>
              <a:rPr lang="ru-RU" sz="1600" dirty="0" err="1"/>
              <a:t>О́сборн</a:t>
            </a:r>
            <a:r>
              <a:rPr lang="ru-RU" sz="1600" dirty="0"/>
              <a:t> </a:t>
            </a:r>
            <a:r>
              <a:rPr lang="ru-RU" sz="1600" dirty="0" err="1"/>
              <a:t>Уи́лсон</a:t>
            </a:r>
            <a:r>
              <a:rPr lang="ru-RU" sz="1600" dirty="0"/>
              <a:t>  с 1929-2021 года — американский биолог, </a:t>
            </a:r>
            <a:r>
              <a:rPr lang="ru-RU" sz="1600" dirty="0" err="1"/>
              <a:t>социобиолог</a:t>
            </a:r>
            <a:r>
              <a:rPr lang="ru-RU" sz="1600" dirty="0"/>
              <a:t>, </a:t>
            </a:r>
            <a:r>
              <a:rPr lang="ru-RU" sz="1600" dirty="0" err="1"/>
              <a:t>мирмеколог</a:t>
            </a:r>
            <a:r>
              <a:rPr lang="ru-RU" sz="1600" dirty="0"/>
              <a:t>, эколог, писатель, дважды лауреат Пулитцеровской премии.</a:t>
            </a:r>
          </a:p>
        </p:txBody>
      </p:sp>
      <p:pic>
        <p:nvPicPr>
          <p:cNvPr id="1026" name="Picture 2" descr="https://www.theglobeandmail.com/resizer/gsNlkhPzw7HZ2V_YK3ZQvzGrRKQ=/1200x0/filters:quality(80)/cloudfront-us-east-1.images.arcpublishing.com/tgam/73D7NN2YBNFG7OJWNEPTPMPVR4">
            <a:extLst>
              <a:ext uri="{FF2B5EF4-FFF2-40B4-BE49-F238E27FC236}">
                <a16:creationId xmlns:a16="http://schemas.microsoft.com/office/drawing/2014/main" id="{9C37D771-7105-495E-AED6-73AFAA7F3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3248" y="55735"/>
            <a:ext cx="3269518" cy="3942403"/>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a:extLst>
              <a:ext uri="{FF2B5EF4-FFF2-40B4-BE49-F238E27FC236}">
                <a16:creationId xmlns:a16="http://schemas.microsoft.com/office/drawing/2014/main" id="{B9EFF2BF-7959-4F53-B0F3-AEEBE6E83EB6}"/>
              </a:ext>
            </a:extLst>
          </p:cNvPr>
          <p:cNvSpPr/>
          <p:nvPr/>
        </p:nvSpPr>
        <p:spPr>
          <a:xfrm>
            <a:off x="67342" y="1556245"/>
            <a:ext cx="5739798" cy="2956387"/>
          </a:xfrm>
          <a:prstGeom prst="rect">
            <a:avLst/>
          </a:prstGeom>
        </p:spPr>
        <p:txBody>
          <a:bodyPr wrap="square">
            <a:spAutoFit/>
          </a:bodyPr>
          <a:lstStyle/>
          <a:p>
            <a:pPr algn="just">
              <a:lnSpc>
                <a:spcPct val="150000"/>
              </a:lnSpc>
              <a:spcBef>
                <a:spcPts val="600"/>
              </a:spcBef>
              <a:spcAft>
                <a:spcPts val="600"/>
              </a:spcAft>
            </a:pPr>
            <a:r>
              <a:rPr lang="ru-RU" dirty="0">
                <a:latin typeface="Times New Roman" panose="02020603050405020304" pitchFamily="18" charset="0"/>
                <a:ea typeface="Calibri" panose="020F0502020204030204" pitchFamily="34" charset="0"/>
                <a:cs typeface="Times New Roman" panose="02020603050405020304" pitchFamily="18" charset="0"/>
              </a:rPr>
              <a:t>На фоне стремительного роста населения происходит деградация окружающей среды. Если населяющим планету биологическим видам выделить пространство и обеспечить должный уровень безопасности, </a:t>
            </a:r>
            <a:r>
              <a:rPr lang="ru-RU" b="1" dirty="0">
                <a:latin typeface="Times New Roman" panose="02020603050405020304" pitchFamily="18" charset="0"/>
                <a:ea typeface="Calibri" panose="020F0502020204030204" pitchFamily="34" charset="0"/>
                <a:cs typeface="Times New Roman" panose="02020603050405020304" pitchFamily="18" charset="0"/>
              </a:rPr>
              <a:t>большинство видов сможет самостоятельно восстановиться </a:t>
            </a:r>
            <a:r>
              <a:rPr lang="ru-RU" dirty="0">
                <a:latin typeface="Times New Roman" panose="02020603050405020304" pitchFamily="18" charset="0"/>
                <a:ea typeface="Calibri" panose="020F0502020204030204" pitchFamily="34" charset="0"/>
                <a:cs typeface="Times New Roman" panose="02020603050405020304" pitchFamily="18" charset="0"/>
              </a:rPr>
              <a:t>до состояния</a:t>
            </a:r>
            <a:r>
              <a:rPr lang="ru-RU" b="1" dirty="0">
                <a:latin typeface="Times New Roman" panose="02020603050405020304" pitchFamily="18" charset="0"/>
                <a:ea typeface="Calibri" panose="020F0502020204030204" pitchFamily="34" charset="0"/>
                <a:cs typeface="Times New Roman" panose="02020603050405020304" pitchFamily="18" charset="0"/>
              </a:rPr>
              <a:t>, </a:t>
            </a:r>
            <a:r>
              <a:rPr lang="ru-RU" dirty="0">
                <a:latin typeface="Times New Roman" panose="02020603050405020304" pitchFamily="18" charset="0"/>
                <a:ea typeface="Calibri" panose="020F0502020204030204" pitchFamily="34" charset="0"/>
                <a:cs typeface="Times New Roman" panose="02020603050405020304" pitchFamily="18" charset="0"/>
              </a:rPr>
              <a:t>в котором их существованию ничего не будет угрожать. </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75315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18</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0" y="7937"/>
            <a:ext cx="9144000" cy="449676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8" name="Прямоугольник 7"/>
          <p:cNvSpPr/>
          <p:nvPr/>
        </p:nvSpPr>
        <p:spPr>
          <a:xfrm>
            <a:off x="201039" y="778213"/>
            <a:ext cx="8723220" cy="464871"/>
          </a:xfrm>
          <a:prstGeom prst="rect">
            <a:avLst/>
          </a:prstGeom>
        </p:spPr>
        <p:txBody>
          <a:bodyPr wrap="square">
            <a:spAutoFit/>
          </a:bodyPr>
          <a:lstStyle/>
          <a:p>
            <a:pPr hangingPunct="0">
              <a:lnSpc>
                <a:spcPct val="150000"/>
              </a:lnSpc>
              <a:spcBef>
                <a:spcPts val="0"/>
              </a:spcBef>
            </a:pPr>
            <a:r>
              <a:rPr lang="ru-RU" i="1" dirty="0"/>
              <a:t>	</a:t>
            </a:r>
          </a:p>
        </p:txBody>
      </p:sp>
      <p:sp>
        <p:nvSpPr>
          <p:cNvPr id="7" name="Прямоугольник 6">
            <a:extLst>
              <a:ext uri="{FF2B5EF4-FFF2-40B4-BE49-F238E27FC236}">
                <a16:creationId xmlns:a16="http://schemas.microsoft.com/office/drawing/2014/main" id="{87DE60BF-006A-4227-BA06-111667829A84}"/>
              </a:ext>
            </a:extLst>
          </p:cNvPr>
          <p:cNvSpPr/>
          <p:nvPr/>
        </p:nvSpPr>
        <p:spPr>
          <a:xfrm>
            <a:off x="201039" y="328610"/>
            <a:ext cx="4037809" cy="2949462"/>
          </a:xfrm>
          <a:prstGeom prst="rect">
            <a:avLst/>
          </a:prstGeom>
        </p:spPr>
        <p:txBody>
          <a:bodyPr wrap="square">
            <a:spAutoFit/>
          </a:bodyPr>
          <a:lstStyle/>
          <a:p>
            <a:pPr>
              <a:lnSpc>
                <a:spcPct val="150000"/>
              </a:lnSpc>
              <a:spcAft>
                <a:spcPts val="800"/>
              </a:spcAft>
            </a:pPr>
            <a:r>
              <a:rPr lang="ru-RU" dirty="0">
                <a:latin typeface="Cambria" panose="02040503050406030204" pitchFamily="18" charset="0"/>
                <a:ea typeface="Cambria" panose="02040503050406030204" pitchFamily="18" charset="0"/>
                <a:cs typeface="Times New Roman" panose="02020603050405020304" pitchFamily="18" charset="0"/>
              </a:rPr>
              <a:t>Продолжающееся массовое вымирание, которое сопровождается </a:t>
            </a:r>
            <a:r>
              <a:rPr lang="ru-RU" b="1" dirty="0">
                <a:latin typeface="Cambria" panose="02040503050406030204" pitchFamily="18" charset="0"/>
                <a:ea typeface="Cambria" panose="02040503050406030204" pitchFamily="18" charset="0"/>
                <a:cs typeface="Times New Roman" panose="02020603050405020304" pitchFamily="18" charset="0"/>
              </a:rPr>
              <a:t>утратой генетического материала </a:t>
            </a:r>
            <a:r>
              <a:rPr lang="ru-RU" dirty="0">
                <a:latin typeface="Cambria" panose="02040503050406030204" pitchFamily="18" charset="0"/>
                <a:ea typeface="Cambria" panose="02040503050406030204" pitchFamily="18" charset="0"/>
                <a:cs typeface="Times New Roman" panose="02020603050405020304" pitchFamily="18" charset="0"/>
              </a:rPr>
              <a:t>и целых экосистем можно поставить в один ряд с пандемией, мировой войной и изменением климата.</a:t>
            </a:r>
          </a:p>
        </p:txBody>
      </p:sp>
      <p:pic>
        <p:nvPicPr>
          <p:cNvPr id="4098" name="Picture 2" descr="https://cherepah.ru/wp-content/uploads/d/1/7/d1703ed5c2d6dc5672ce850334283263.jpeg">
            <a:extLst>
              <a:ext uri="{FF2B5EF4-FFF2-40B4-BE49-F238E27FC236}">
                <a16:creationId xmlns:a16="http://schemas.microsoft.com/office/drawing/2014/main" id="{5F17BAA3-9036-443C-8921-405F7CF95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4171" y="638802"/>
            <a:ext cx="4554143" cy="303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203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19</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449676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8" name="Прямоугольник 7"/>
          <p:cNvSpPr/>
          <p:nvPr/>
        </p:nvSpPr>
        <p:spPr>
          <a:xfrm>
            <a:off x="201039" y="778213"/>
            <a:ext cx="8723220" cy="464871"/>
          </a:xfrm>
          <a:prstGeom prst="rect">
            <a:avLst/>
          </a:prstGeom>
        </p:spPr>
        <p:txBody>
          <a:bodyPr wrap="square">
            <a:spAutoFit/>
          </a:bodyPr>
          <a:lstStyle/>
          <a:p>
            <a:pPr hangingPunct="0">
              <a:lnSpc>
                <a:spcPct val="150000"/>
              </a:lnSpc>
              <a:spcBef>
                <a:spcPts val="0"/>
              </a:spcBef>
            </a:pPr>
            <a:r>
              <a:rPr lang="ru-RU" i="1" dirty="0"/>
              <a:t>	</a:t>
            </a:r>
          </a:p>
        </p:txBody>
      </p:sp>
      <p:sp>
        <p:nvSpPr>
          <p:cNvPr id="10" name="AutoShape 2" descr="https://apf.mail.ru/cgi-bin/readmsg?id=16342162530833032347;0;1&amp;exif=1&amp;full=1&amp;x-email=salohov%40mail.ru">
            <a:extLst>
              <a:ext uri="{FF2B5EF4-FFF2-40B4-BE49-F238E27FC236}">
                <a16:creationId xmlns:a16="http://schemas.microsoft.com/office/drawing/2014/main" id="{6111B039-AFBE-4B81-82BA-ED201DB0CD5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a:extLst>
              <a:ext uri="{FF2B5EF4-FFF2-40B4-BE49-F238E27FC236}">
                <a16:creationId xmlns:a16="http://schemas.microsoft.com/office/drawing/2014/main" id="{036A880E-DE55-47B0-A34F-9D9AEAC43C2C}"/>
              </a:ext>
            </a:extLst>
          </p:cNvPr>
          <p:cNvSpPr/>
          <p:nvPr/>
        </p:nvSpPr>
        <p:spPr>
          <a:xfrm>
            <a:off x="56741" y="7937"/>
            <a:ext cx="5597447" cy="742511"/>
          </a:xfrm>
          <a:prstGeom prst="rect">
            <a:avLst/>
          </a:prstGeom>
        </p:spPr>
        <p:txBody>
          <a:bodyPr wrap="square">
            <a:spAutoFit/>
          </a:bodyPr>
          <a:lstStyle/>
          <a:p>
            <a:pPr algn="just">
              <a:lnSpc>
                <a:spcPct val="150000"/>
              </a:lnSpc>
              <a:spcBef>
                <a:spcPts val="600"/>
              </a:spcBef>
              <a:spcAft>
                <a:spcPts val="600"/>
              </a:spcAft>
            </a:pPr>
            <a:r>
              <a:rPr lang="ru-RU" sz="3200" b="1" i="1" dirty="0">
                <a:solidFill>
                  <a:srgbClr val="FF0000"/>
                </a:solidFill>
                <a:latin typeface="Verdana" panose="020B0604030504040204" pitchFamily="34" charset="0"/>
                <a:ea typeface="Verdana" panose="020B0604030504040204" pitchFamily="34" charset="0"/>
                <a:cs typeface="Times New Roman" panose="02020603050405020304" pitchFamily="18" charset="0"/>
              </a:rPr>
              <a:t>Политика</a:t>
            </a:r>
          </a:p>
        </p:txBody>
      </p:sp>
      <p:pic>
        <p:nvPicPr>
          <p:cNvPr id="23" name="Picture 2" descr="https://avatars.mds.yandex.net/get-zen_doc/1352765/pub_5d8bdb8405fd9800aeaa5b6c_5d8bdd228600e100b166927e/scale_1200">
            <a:extLst>
              <a:ext uri="{FF2B5EF4-FFF2-40B4-BE49-F238E27FC236}">
                <a16:creationId xmlns:a16="http://schemas.microsoft.com/office/drawing/2014/main" id="{F1D39D5D-271C-47E5-AD28-2F950DA853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4565" y="174656"/>
            <a:ext cx="4527522" cy="3391716"/>
          </a:xfrm>
          <a:prstGeom prst="rect">
            <a:avLst/>
          </a:prstGeom>
          <a:noFill/>
          <a:extLst>
            <a:ext uri="{909E8E84-426E-40DD-AFC4-6F175D3DCCD1}">
              <a14:hiddenFill xmlns:a14="http://schemas.microsoft.com/office/drawing/2010/main">
                <a:solidFill>
                  <a:srgbClr val="FFFFFF"/>
                </a:solidFill>
              </a14:hiddenFill>
            </a:ext>
          </a:extLst>
        </p:spPr>
      </p:pic>
      <p:sp>
        <p:nvSpPr>
          <p:cNvPr id="12" name="Прямоугольник 11">
            <a:extLst>
              <a:ext uri="{FF2B5EF4-FFF2-40B4-BE49-F238E27FC236}">
                <a16:creationId xmlns:a16="http://schemas.microsoft.com/office/drawing/2014/main" id="{73A8ED26-DDE0-42D8-B11A-9D63DA68DEC3}"/>
              </a:ext>
            </a:extLst>
          </p:cNvPr>
          <p:cNvSpPr/>
          <p:nvPr/>
        </p:nvSpPr>
        <p:spPr>
          <a:xfrm>
            <a:off x="4454578" y="3615523"/>
            <a:ext cx="4228678" cy="369332"/>
          </a:xfrm>
          <a:prstGeom prst="rect">
            <a:avLst/>
          </a:prstGeom>
        </p:spPr>
        <p:txBody>
          <a:bodyPr wrap="square">
            <a:spAutoFit/>
          </a:bodyPr>
          <a:lstStyle/>
          <a:p>
            <a:r>
              <a:rPr lang="ru-RU" b="1" dirty="0"/>
              <a:t>Грета </a:t>
            </a:r>
            <a:r>
              <a:rPr lang="ru-RU" b="1" dirty="0" err="1"/>
              <a:t>Тумберг</a:t>
            </a:r>
            <a:endParaRPr lang="ru-RU" b="1" dirty="0"/>
          </a:p>
        </p:txBody>
      </p:sp>
      <p:sp>
        <p:nvSpPr>
          <p:cNvPr id="13" name="Прямоугольник 12">
            <a:extLst>
              <a:ext uri="{FF2B5EF4-FFF2-40B4-BE49-F238E27FC236}">
                <a16:creationId xmlns:a16="http://schemas.microsoft.com/office/drawing/2014/main" id="{C4B94B69-134A-4852-A272-A1D394C8DCFF}"/>
              </a:ext>
            </a:extLst>
          </p:cNvPr>
          <p:cNvSpPr/>
          <p:nvPr/>
        </p:nvSpPr>
        <p:spPr>
          <a:xfrm>
            <a:off x="3728483" y="3882777"/>
            <a:ext cx="5351721" cy="369332"/>
          </a:xfrm>
          <a:prstGeom prst="rect">
            <a:avLst/>
          </a:prstGeom>
        </p:spPr>
        <p:txBody>
          <a:bodyPr wrap="square">
            <a:spAutoFit/>
          </a:bodyPr>
          <a:lstStyle/>
          <a:p>
            <a:r>
              <a:rPr lang="ru-RU" dirty="0">
                <a:latin typeface="Raleway"/>
              </a:rPr>
              <a:t>Саммит ООН по климату, Нью-Йорк, 23.09.2019</a:t>
            </a:r>
            <a:endParaRPr lang="ru-RU" dirty="0"/>
          </a:p>
        </p:txBody>
      </p:sp>
      <p:sp>
        <p:nvSpPr>
          <p:cNvPr id="15" name="Прямоугольник 14">
            <a:extLst>
              <a:ext uri="{FF2B5EF4-FFF2-40B4-BE49-F238E27FC236}">
                <a16:creationId xmlns:a16="http://schemas.microsoft.com/office/drawing/2014/main" id="{24861F78-245D-4E78-9FAD-C04A5C2730D6}"/>
              </a:ext>
            </a:extLst>
          </p:cNvPr>
          <p:cNvSpPr/>
          <p:nvPr/>
        </p:nvSpPr>
        <p:spPr>
          <a:xfrm>
            <a:off x="155575" y="1200363"/>
            <a:ext cx="4308991" cy="2956194"/>
          </a:xfrm>
          <a:prstGeom prst="rect">
            <a:avLst/>
          </a:prstGeom>
        </p:spPr>
        <p:txBody>
          <a:bodyPr wrap="square">
            <a:spAutoFit/>
          </a:bodyPr>
          <a:lstStyle/>
          <a:p>
            <a:pPr>
              <a:lnSpc>
                <a:spcPct val="150000"/>
              </a:lnSpc>
            </a:pPr>
            <a:r>
              <a:rPr lang="ru-RU" i="1" dirty="0">
                <a:latin typeface="Raleway"/>
              </a:rPr>
              <a:t>Люди страдают. Люди умирают. Погибают целые экосистемы. Мы стоим на пороге массового вымирания, а вы только и можете обсуждать деньги и рассказывать сказки о бесконечном экономическом росте. Как вы смеете!</a:t>
            </a:r>
            <a:endParaRPr lang="ru-RU" i="1" dirty="0"/>
          </a:p>
        </p:txBody>
      </p:sp>
    </p:spTree>
    <p:extLst>
      <p:ext uri="{BB962C8B-B14F-4D97-AF65-F5344CB8AC3E}">
        <p14:creationId xmlns:p14="http://schemas.microsoft.com/office/powerpoint/2010/main" val="2637700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575" y="84305"/>
            <a:ext cx="8768683" cy="1763949"/>
          </a:xfrm>
        </p:spPr>
        <p:txBody>
          <a:bodyPr>
            <a:noAutofit/>
          </a:bodyPr>
          <a:lstStyle/>
          <a:p>
            <a:pPr algn="l"/>
            <a:br>
              <a:rPr lang="ru-RU" sz="2800" dirty="0">
                <a:solidFill>
                  <a:srgbClr val="00B0F0"/>
                </a:solidFill>
                <a:latin typeface="Trebuchet MS" pitchFamily="34" charset="0"/>
              </a:rPr>
            </a:br>
            <a:br>
              <a:rPr lang="ru-RU" sz="2800" dirty="0">
                <a:solidFill>
                  <a:srgbClr val="00B0F0"/>
                </a:solidFill>
                <a:latin typeface="Trebuchet MS" pitchFamily="34" charset="0"/>
              </a:rPr>
            </a:br>
            <a:br>
              <a:rPr lang="ru-RU" sz="2800" dirty="0">
                <a:solidFill>
                  <a:srgbClr val="00B0F0"/>
                </a:solidFill>
                <a:latin typeface="Trebuchet MS" pitchFamily="34" charset="0"/>
              </a:rPr>
            </a:br>
            <a:endParaRPr lang="en-US" sz="2800" b="1" dirty="0">
              <a:solidFill>
                <a:srgbClr val="00B0F0"/>
              </a:solidFill>
              <a:latin typeface="Trebuchet MS" pitchFamily="34" charset="0"/>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2</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5" y="633409"/>
            <a:ext cx="8768682" cy="342390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29702" y="-144463"/>
            <a:ext cx="330673" cy="3306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Прямоугольник 5"/>
          <p:cNvSpPr/>
          <p:nvPr/>
        </p:nvSpPr>
        <p:spPr>
          <a:xfrm>
            <a:off x="155575" y="888460"/>
            <a:ext cx="7081804" cy="646331"/>
          </a:xfrm>
          <a:prstGeom prst="rect">
            <a:avLst/>
          </a:prstGeom>
        </p:spPr>
        <p:txBody>
          <a:bodyPr wrap="square">
            <a:spAutoFit/>
          </a:bodyPr>
          <a:lstStyle/>
          <a:p>
            <a:endParaRPr lang="ru-RU" dirty="0"/>
          </a:p>
          <a:p>
            <a:endParaRPr lang="ru-RU" dirty="0"/>
          </a:p>
        </p:txBody>
      </p:sp>
      <p:sp>
        <p:nvSpPr>
          <p:cNvPr id="8" name="AutoShape 2" descr="https://regnum.ru/uploads/pictures/news/2016/11/24/regnum_picture_147997503138104_normal.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AutoShape 4" descr="https://regnum.ru/uploads/pictures/news/2016/11/24/regnum_picture_147997503138104_normal.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p:cNvSpPr/>
          <p:nvPr/>
        </p:nvSpPr>
        <p:spPr>
          <a:xfrm>
            <a:off x="84931" y="93182"/>
            <a:ext cx="8929367" cy="738664"/>
          </a:xfrm>
          <a:prstGeom prst="rect">
            <a:avLst/>
          </a:prstGeom>
        </p:spPr>
        <p:txBody>
          <a:bodyPr wrap="square">
            <a:spAutoFit/>
          </a:bodyPr>
          <a:lstStyle/>
          <a:p>
            <a:r>
              <a:rPr lang="ru-RU" sz="2400" b="1" dirty="0">
                <a:solidFill>
                  <a:srgbClr val="FF0000"/>
                </a:solidFill>
                <a:latin typeface="Trebuchet MS" pitchFamily="34" charset="0"/>
              </a:rPr>
              <a:t>СОКРАТ </a:t>
            </a:r>
            <a:br>
              <a:rPr lang="ru-RU" sz="2400" b="1" dirty="0">
                <a:solidFill>
                  <a:srgbClr val="00B0F0"/>
                </a:solidFill>
                <a:latin typeface="Trebuchet MS" pitchFamily="34" charset="0"/>
              </a:rPr>
            </a:br>
            <a:endParaRPr lang="ru-RU" b="1" dirty="0">
              <a:solidFill>
                <a:srgbClr val="00B0F0"/>
              </a:solidFill>
            </a:endParaRPr>
          </a:p>
        </p:txBody>
      </p:sp>
      <p:sp>
        <p:nvSpPr>
          <p:cNvPr id="15" name="Прямоугольник 14">
            <a:extLst>
              <a:ext uri="{FF2B5EF4-FFF2-40B4-BE49-F238E27FC236}">
                <a16:creationId xmlns:a16="http://schemas.microsoft.com/office/drawing/2014/main" id="{0D509604-B3BD-493B-835A-0C903F0C7FA0}"/>
              </a:ext>
            </a:extLst>
          </p:cNvPr>
          <p:cNvSpPr/>
          <p:nvPr/>
        </p:nvSpPr>
        <p:spPr>
          <a:xfrm>
            <a:off x="40159" y="530898"/>
            <a:ext cx="6286295" cy="3693319"/>
          </a:xfrm>
          <a:prstGeom prst="rect">
            <a:avLst/>
          </a:prstGeom>
        </p:spPr>
        <p:txBody>
          <a:bodyPr wrap="square">
            <a:spAutoFit/>
          </a:bodyPr>
          <a:lstStyle/>
          <a:p>
            <a:r>
              <a:rPr lang="ru-RU" dirty="0"/>
              <a:t>Сократ ( 470/469 г. до н. э. — 399 г. до н. э.) — древнегреческий философ, учение которого знаменует поворот в философии — от рассмотрения природы и мира к рассмотрению человека и к собственно философской теории. </a:t>
            </a:r>
          </a:p>
          <a:p>
            <a:endParaRPr lang="ru-RU" dirty="0"/>
          </a:p>
          <a:p>
            <a:pPr algn="ctr">
              <a:lnSpc>
                <a:spcPct val="150000"/>
              </a:lnSpc>
            </a:pPr>
            <a:endParaRPr lang="ru-RU" b="1" i="1" dirty="0">
              <a:solidFill>
                <a:srgbClr val="FF0000"/>
              </a:solidFill>
              <a:latin typeface="Times New Roman" panose="02020603050405020304" pitchFamily="18" charset="0"/>
              <a:cs typeface="Times New Roman" panose="02020603050405020304" pitchFamily="18" charset="0"/>
            </a:endParaRPr>
          </a:p>
          <a:p>
            <a:pPr algn="ctr">
              <a:lnSpc>
                <a:spcPct val="150000"/>
              </a:lnSpc>
            </a:pPr>
            <a:r>
              <a:rPr lang="ru-RU" b="1" i="1" dirty="0">
                <a:solidFill>
                  <a:srgbClr val="FF0000"/>
                </a:solidFill>
                <a:latin typeface="Times New Roman" panose="02020603050405020304" pitchFamily="18" charset="0"/>
                <a:cs typeface="Times New Roman" panose="02020603050405020304" pitchFamily="18" charset="0"/>
              </a:rPr>
              <a:t>«ЕСТЬ ТОЛЬКО ОДНО БЛАГО – ЗНАНИЯ, </a:t>
            </a:r>
          </a:p>
          <a:p>
            <a:pPr algn="ctr">
              <a:lnSpc>
                <a:spcPct val="150000"/>
              </a:lnSpc>
            </a:pPr>
            <a:r>
              <a:rPr lang="ru-RU" b="1" i="1" dirty="0">
                <a:solidFill>
                  <a:srgbClr val="FF0000"/>
                </a:solidFill>
                <a:latin typeface="Times New Roman" panose="02020603050405020304" pitchFamily="18" charset="0"/>
                <a:cs typeface="Times New Roman" panose="02020603050405020304" pitchFamily="18" charset="0"/>
              </a:rPr>
              <a:t>И ТОЛЬКО ОДНО ЗЛО - НЕВЕЖЕСТВО»</a:t>
            </a:r>
          </a:p>
          <a:p>
            <a:pPr>
              <a:lnSpc>
                <a:spcPct val="150000"/>
              </a:lnSpc>
            </a:pPr>
            <a:endParaRPr lang="ru-RU" dirty="0">
              <a:solidFill>
                <a:srgbClr val="FF0000"/>
              </a:solidFill>
            </a:endParaRPr>
          </a:p>
          <a:p>
            <a:endParaRPr lang="ru-RU" dirty="0"/>
          </a:p>
          <a:p>
            <a:endParaRPr lang="ru-RU" dirty="0"/>
          </a:p>
        </p:txBody>
      </p:sp>
      <p:pic>
        <p:nvPicPr>
          <p:cNvPr id="1026" name="Picture 2" descr="https://upload.wikimedia.org/wikipedia/commons/thumb/8/8d/%CE%A3%CF%89%CE%BA%CF%81%CE%AC%CF%84%CE%B7%CF%82%2C_%CE%91%CE%BA%CE%B1%CE%B4%CE%B7%CE%BC%CE%AF%CE%B1_%CE%91%CE%B8%CE%B7%CE%BD%CF%8E%CE%BD_6616.jpg/1200px-%CE%A3%CF%89%CE%BA%CF%81%CE%AC%CF%84%CE%B7%CF%82%2C_%CE%91%CE%BA%CE%B1%CE%B4%CE%B7%CE%BC%CE%AF%CE%B1_%CE%91%CE%B8%CE%B7%CE%BD%CF%8E%CE%BD_6616.jpg">
            <a:extLst>
              <a:ext uri="{FF2B5EF4-FFF2-40B4-BE49-F238E27FC236}">
                <a16:creationId xmlns:a16="http://schemas.microsoft.com/office/drawing/2014/main" id="{2404E4CA-5E11-4EDC-9A8D-C404A6CDD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054" y="138966"/>
            <a:ext cx="2804015" cy="3658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58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20</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37"/>
            <a:ext cx="9144000" cy="438401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8" name="Прямоугольник 7"/>
          <p:cNvSpPr/>
          <p:nvPr/>
        </p:nvSpPr>
        <p:spPr>
          <a:xfrm>
            <a:off x="201039" y="778213"/>
            <a:ext cx="8723220" cy="464871"/>
          </a:xfrm>
          <a:prstGeom prst="rect">
            <a:avLst/>
          </a:prstGeom>
        </p:spPr>
        <p:txBody>
          <a:bodyPr wrap="square">
            <a:spAutoFit/>
          </a:bodyPr>
          <a:lstStyle/>
          <a:p>
            <a:pPr hangingPunct="0">
              <a:lnSpc>
                <a:spcPct val="150000"/>
              </a:lnSpc>
              <a:spcBef>
                <a:spcPts val="0"/>
              </a:spcBef>
            </a:pPr>
            <a:r>
              <a:rPr lang="ru-RU" i="1" dirty="0"/>
              <a:t>	</a:t>
            </a:r>
          </a:p>
        </p:txBody>
      </p:sp>
      <p:sp>
        <p:nvSpPr>
          <p:cNvPr id="10" name="AutoShape 2" descr="https://apf.mail.ru/cgi-bin/readmsg?id=16342162530833032347;0;1&amp;exif=1&amp;full=1&amp;x-email=salohov%40mail.ru">
            <a:extLst>
              <a:ext uri="{FF2B5EF4-FFF2-40B4-BE49-F238E27FC236}">
                <a16:creationId xmlns:a16="http://schemas.microsoft.com/office/drawing/2014/main" id="{6111B039-AFBE-4B81-82BA-ED201DB0CD5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3" name="Рисунок 12">
            <a:extLst>
              <a:ext uri="{FF2B5EF4-FFF2-40B4-BE49-F238E27FC236}">
                <a16:creationId xmlns:a16="http://schemas.microsoft.com/office/drawing/2014/main" id="{FCCC0229-F456-4F3A-80AB-1D45A557BBFD}"/>
              </a:ext>
            </a:extLst>
          </p:cNvPr>
          <p:cNvPicPr>
            <a:picLocks noChangeAspect="1"/>
          </p:cNvPicPr>
          <p:nvPr/>
        </p:nvPicPr>
        <p:blipFill>
          <a:blip r:embed="rId5"/>
          <a:stretch>
            <a:fillRect/>
          </a:stretch>
        </p:blipFill>
        <p:spPr>
          <a:xfrm>
            <a:off x="6115899" y="2226438"/>
            <a:ext cx="2779378" cy="2012410"/>
          </a:xfrm>
          <a:prstGeom prst="rect">
            <a:avLst/>
          </a:prstGeom>
        </p:spPr>
      </p:pic>
      <p:sp>
        <p:nvSpPr>
          <p:cNvPr id="15" name="Прямоугольник 14">
            <a:extLst>
              <a:ext uri="{FF2B5EF4-FFF2-40B4-BE49-F238E27FC236}">
                <a16:creationId xmlns:a16="http://schemas.microsoft.com/office/drawing/2014/main" id="{F7D5E3D1-B6F2-4F28-A00F-A1CDC02611C7}"/>
              </a:ext>
            </a:extLst>
          </p:cNvPr>
          <p:cNvSpPr/>
          <p:nvPr/>
        </p:nvSpPr>
        <p:spPr>
          <a:xfrm>
            <a:off x="201039" y="607358"/>
            <a:ext cx="4597789" cy="3096360"/>
          </a:xfrm>
          <a:prstGeom prst="rect">
            <a:avLst/>
          </a:prstGeom>
        </p:spPr>
        <p:txBody>
          <a:bodyPr wrap="square">
            <a:spAutoFit/>
          </a:bodyPr>
          <a:lstStyle/>
          <a:p>
            <a:pPr>
              <a:lnSpc>
                <a:spcPct val="150000"/>
              </a:lnSpc>
              <a:spcAft>
                <a:spcPts val="800"/>
              </a:spcAft>
            </a:pPr>
            <a:r>
              <a:rPr lang="ru-RU" sz="2400" b="1" dirty="0">
                <a:latin typeface="Calibri" panose="020F0502020204030204" pitchFamily="34" charset="0"/>
                <a:ea typeface="Calibri" panose="020F0502020204030204" pitchFamily="34" charset="0"/>
                <a:cs typeface="Times New Roman" panose="02020603050405020304" pitchFamily="18" charset="0"/>
              </a:rPr>
              <a:t>Половины площади Земли </a:t>
            </a:r>
            <a:r>
              <a:rPr lang="ru-RU" dirty="0">
                <a:latin typeface="Calibri" panose="020F0502020204030204" pitchFamily="34" charset="0"/>
                <a:ea typeface="Calibri" panose="020F0502020204030204" pitchFamily="34" charset="0"/>
                <a:cs typeface="Times New Roman" panose="02020603050405020304" pitchFamily="18" charset="0"/>
              </a:rPr>
              <a:t>достаточно для сохранения 85% видов. Долю можно увеличить, включив в состав этой половины планеты «горячие точки» биоразнообразия, отличающиеся наивысшей степенью концентрации находящихся под угрозой видов.</a:t>
            </a:r>
          </a:p>
        </p:txBody>
      </p:sp>
      <p:sp>
        <p:nvSpPr>
          <p:cNvPr id="7" name="Прямоугольник 6">
            <a:extLst>
              <a:ext uri="{FF2B5EF4-FFF2-40B4-BE49-F238E27FC236}">
                <a16:creationId xmlns:a16="http://schemas.microsoft.com/office/drawing/2014/main" id="{F08E9640-E5F1-4320-83D2-F03772986BC4}"/>
              </a:ext>
            </a:extLst>
          </p:cNvPr>
          <p:cNvSpPr/>
          <p:nvPr/>
        </p:nvSpPr>
        <p:spPr>
          <a:xfrm>
            <a:off x="4724400" y="106326"/>
            <a:ext cx="4352258" cy="2263889"/>
          </a:xfrm>
          <a:prstGeom prst="rect">
            <a:avLst/>
          </a:prstGeom>
        </p:spPr>
        <p:txBody>
          <a:bodyPr wrap="square">
            <a:spAutoFit/>
          </a:bodyPr>
          <a:lstStyle/>
          <a:p>
            <a:pPr>
              <a:lnSpc>
                <a:spcPct val="150000"/>
              </a:lnSpc>
              <a:spcBef>
                <a:spcPts val="600"/>
              </a:spcBef>
              <a:spcAft>
                <a:spcPts val="600"/>
              </a:spcAft>
            </a:pPr>
            <a:r>
              <a:rPr lang="ru-RU" sz="2400" b="1" i="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Концепция полземли </a:t>
            </a:r>
            <a:r>
              <a:rPr lang="ru-RU" i="1" dirty="0">
                <a:latin typeface="Times New Roman" panose="02020603050405020304" pitchFamily="18" charset="0"/>
                <a:ea typeface="Calibri" panose="020F0502020204030204" pitchFamily="34" charset="0"/>
                <a:cs typeface="Times New Roman" panose="02020603050405020304" pitchFamily="18" charset="0"/>
              </a:rPr>
              <a:t>– создание глобальной сети неприкосновенных особо охраняемых природных территорий, охватывающих половину поверхности Земли.</a:t>
            </a:r>
            <a:endParaRPr lang="ru-RU"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Прямоугольник 8">
            <a:extLst>
              <a:ext uri="{FF2B5EF4-FFF2-40B4-BE49-F238E27FC236}">
                <a16:creationId xmlns:a16="http://schemas.microsoft.com/office/drawing/2014/main" id="{04B6E383-C93C-4F9B-B40F-6CD7E9B3643A}"/>
              </a:ext>
            </a:extLst>
          </p:cNvPr>
          <p:cNvSpPr/>
          <p:nvPr/>
        </p:nvSpPr>
        <p:spPr>
          <a:xfrm>
            <a:off x="460375" y="99403"/>
            <a:ext cx="5868324" cy="464871"/>
          </a:xfrm>
          <a:prstGeom prst="rect">
            <a:avLst/>
          </a:prstGeom>
        </p:spPr>
        <p:txBody>
          <a:bodyPr wrap="square">
            <a:spAutoFit/>
          </a:bodyPr>
          <a:lstStyle/>
          <a:p>
            <a:pPr algn="just">
              <a:lnSpc>
                <a:spcPct val="150000"/>
              </a:lnSpc>
              <a:spcBef>
                <a:spcPts val="600"/>
              </a:spcBef>
              <a:spcAft>
                <a:spcPts val="600"/>
              </a:spcAft>
            </a:pPr>
            <a:r>
              <a:rPr lang="ru-RU"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Международное сотрудничество</a:t>
            </a:r>
          </a:p>
        </p:txBody>
      </p:sp>
    </p:spTree>
    <p:extLst>
      <p:ext uri="{BB962C8B-B14F-4D97-AF65-F5344CB8AC3E}">
        <p14:creationId xmlns:p14="http://schemas.microsoft.com/office/powerpoint/2010/main" val="2353535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21</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0" y="7937"/>
            <a:ext cx="9144000" cy="449676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8" name="Прямоугольник 7"/>
          <p:cNvSpPr/>
          <p:nvPr/>
        </p:nvSpPr>
        <p:spPr>
          <a:xfrm>
            <a:off x="201039" y="778213"/>
            <a:ext cx="8723220" cy="464871"/>
          </a:xfrm>
          <a:prstGeom prst="rect">
            <a:avLst/>
          </a:prstGeom>
        </p:spPr>
        <p:txBody>
          <a:bodyPr wrap="square">
            <a:spAutoFit/>
          </a:bodyPr>
          <a:lstStyle/>
          <a:p>
            <a:pPr hangingPunct="0">
              <a:lnSpc>
                <a:spcPct val="150000"/>
              </a:lnSpc>
              <a:spcBef>
                <a:spcPts val="0"/>
              </a:spcBef>
            </a:pPr>
            <a:r>
              <a:rPr lang="ru-RU" i="1" dirty="0"/>
              <a:t>	</a:t>
            </a:r>
          </a:p>
        </p:txBody>
      </p:sp>
      <p:sp>
        <p:nvSpPr>
          <p:cNvPr id="10" name="Прямоугольник 9">
            <a:extLst>
              <a:ext uri="{FF2B5EF4-FFF2-40B4-BE49-F238E27FC236}">
                <a16:creationId xmlns:a16="http://schemas.microsoft.com/office/drawing/2014/main" id="{705D40F3-4501-49AD-9B8C-40DE1ED723E7}"/>
              </a:ext>
            </a:extLst>
          </p:cNvPr>
          <p:cNvSpPr/>
          <p:nvPr/>
        </p:nvSpPr>
        <p:spPr>
          <a:xfrm>
            <a:off x="155575" y="302556"/>
            <a:ext cx="8492239" cy="4030462"/>
          </a:xfrm>
          <a:prstGeom prst="rect">
            <a:avLst/>
          </a:prstGeom>
        </p:spPr>
        <p:txBody>
          <a:bodyPr wrap="square">
            <a:spAutoFit/>
          </a:bodyPr>
          <a:lstStyle/>
          <a:p>
            <a:pPr>
              <a:lnSpc>
                <a:spcPct val="107000"/>
              </a:lnSpc>
              <a:spcAft>
                <a:spcPts val="800"/>
              </a:spcAft>
            </a:pPr>
            <a:r>
              <a:rPr lang="ru-RU" sz="2400" dirty="0">
                <a:latin typeface="Cambria" panose="02040503050406030204" pitchFamily="18" charset="0"/>
                <a:ea typeface="Cambria" panose="02040503050406030204" pitchFamily="18" charset="0"/>
                <a:cs typeface="Times New Roman" panose="02020603050405020304" pitchFamily="18" charset="0"/>
              </a:rPr>
              <a:t>	Сегодня в каждой стране мира в том или ином виде существуют территории, находящиеся под особой охраной. </a:t>
            </a:r>
          </a:p>
          <a:p>
            <a:pPr>
              <a:lnSpc>
                <a:spcPct val="107000"/>
              </a:lnSpc>
              <a:spcAft>
                <a:spcPts val="800"/>
              </a:spcAft>
            </a:pPr>
            <a:r>
              <a:rPr lang="ru-RU" sz="2400" dirty="0">
                <a:latin typeface="Cambria" panose="02040503050406030204" pitchFamily="18" charset="0"/>
                <a:ea typeface="Cambria" panose="02040503050406030204" pitchFamily="18" charset="0"/>
                <a:cs typeface="Times New Roman" panose="02020603050405020304" pitchFamily="18" charset="0"/>
              </a:rPr>
              <a:t>Общее число особо охраняемых природных территорий составляет около 161 000 на суше и 6500 в морских водах</a:t>
            </a:r>
          </a:p>
          <a:p>
            <a:pPr>
              <a:lnSpc>
                <a:spcPct val="107000"/>
              </a:lnSpc>
              <a:spcAft>
                <a:spcPts val="800"/>
              </a:spcAft>
            </a:pPr>
            <a:r>
              <a:rPr lang="ru-RU" sz="2400" dirty="0">
                <a:latin typeface="Cambria" panose="02040503050406030204" pitchFamily="18" charset="0"/>
                <a:ea typeface="Cambria" panose="02040503050406030204" pitchFamily="18" charset="0"/>
                <a:cs typeface="Times New Roman" panose="02020603050405020304" pitchFamily="18" charset="0"/>
              </a:rPr>
              <a:t>На 2015 год по данным </a:t>
            </a:r>
            <a:r>
              <a:rPr lang="ru-RU" sz="2400" b="1" dirty="0">
                <a:latin typeface="Cambria" panose="02040503050406030204" pitchFamily="18" charset="0"/>
                <a:ea typeface="Cambria" panose="02040503050406030204" pitchFamily="18" charset="0"/>
                <a:cs typeface="Times New Roman" panose="02020603050405020304" pitchFamily="18" charset="0"/>
              </a:rPr>
              <a:t>международных организаций ООН </a:t>
            </a:r>
            <a:r>
              <a:rPr lang="ru-RU" sz="2400" dirty="0">
                <a:latin typeface="Cambria" panose="02040503050406030204" pitchFamily="18" charset="0"/>
                <a:ea typeface="Cambria" panose="02040503050406030204" pitchFamily="18" charset="0"/>
                <a:cs typeface="Times New Roman" panose="02020603050405020304" pitchFamily="18" charset="0"/>
              </a:rPr>
              <a:t>это составляет 15% суши и 2,8 % площади Мирового океана.</a:t>
            </a:r>
          </a:p>
          <a:p>
            <a:pPr>
              <a:lnSpc>
                <a:spcPct val="107000"/>
              </a:lnSpc>
              <a:spcAft>
                <a:spcPts val="800"/>
              </a:spcAft>
            </a:pPr>
            <a:r>
              <a:rPr lang="ru-RU" sz="2400" dirty="0">
                <a:latin typeface="Cambria" panose="02040503050406030204" pitchFamily="18" charset="0"/>
                <a:ea typeface="Cambria" panose="02040503050406030204" pitchFamily="18" charset="0"/>
                <a:cs typeface="Times New Roman" panose="02020603050405020304" pitchFamily="18" charset="0"/>
              </a:rPr>
              <a:t>Этого не достаточно.</a:t>
            </a:r>
          </a:p>
          <a:p>
            <a:pPr>
              <a:lnSpc>
                <a:spcPct val="107000"/>
              </a:lnSpc>
              <a:spcAft>
                <a:spcPts val="800"/>
              </a:spcAft>
            </a:pPr>
            <a:r>
              <a:rPr lang="ru-RU" sz="2400" b="1" dirty="0">
                <a:solidFill>
                  <a:srgbClr val="FF0000"/>
                </a:solidFill>
                <a:latin typeface="Cambria" panose="02040503050406030204" pitchFamily="18" charset="0"/>
                <a:ea typeface="Cambria" panose="02040503050406030204" pitchFamily="18" charset="0"/>
                <a:cs typeface="Times New Roman" panose="02020603050405020304" pitchFamily="18" charset="0"/>
              </a:rPr>
              <a:t>Значительная часть биоразнообразия будет утрачена</a:t>
            </a:r>
            <a:r>
              <a:rPr lang="ru-RU" sz="2400" dirty="0">
                <a:solidFill>
                  <a:srgbClr val="FF0000"/>
                </a:solidFill>
                <a:latin typeface="Cambria" panose="02040503050406030204" pitchFamily="18" charset="0"/>
                <a:ea typeface="Cambria" panose="02040503050406030204" pitchFamily="18" charset="0"/>
                <a:cs typeface="Times New Roman" panose="02020603050405020304" pitchFamily="18" charset="0"/>
              </a:rPr>
              <a:t>.</a:t>
            </a:r>
          </a:p>
        </p:txBody>
      </p:sp>
    </p:spTree>
    <p:extLst>
      <p:ext uri="{BB962C8B-B14F-4D97-AF65-F5344CB8AC3E}">
        <p14:creationId xmlns:p14="http://schemas.microsoft.com/office/powerpoint/2010/main" val="3194083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22</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18" y="27874"/>
            <a:ext cx="9140552" cy="4495066"/>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8" name="Прямоугольник 7"/>
          <p:cNvSpPr/>
          <p:nvPr/>
        </p:nvSpPr>
        <p:spPr>
          <a:xfrm>
            <a:off x="201039" y="778213"/>
            <a:ext cx="8723220" cy="464871"/>
          </a:xfrm>
          <a:prstGeom prst="rect">
            <a:avLst/>
          </a:prstGeom>
        </p:spPr>
        <p:txBody>
          <a:bodyPr wrap="square">
            <a:spAutoFit/>
          </a:bodyPr>
          <a:lstStyle/>
          <a:p>
            <a:pPr hangingPunct="0">
              <a:lnSpc>
                <a:spcPct val="150000"/>
              </a:lnSpc>
              <a:spcBef>
                <a:spcPts val="0"/>
              </a:spcBef>
            </a:pPr>
            <a:r>
              <a:rPr lang="ru-RU" i="1" dirty="0"/>
              <a:t>	</a:t>
            </a:r>
          </a:p>
        </p:txBody>
      </p:sp>
      <p:pic>
        <p:nvPicPr>
          <p:cNvPr id="10244" name="Picture 4" descr="https://r.zbp.ru/816x544/49/78/fd6576.d9kb6g.8y5r.f6.be.png">
            <a:extLst>
              <a:ext uri="{FF2B5EF4-FFF2-40B4-BE49-F238E27FC236}">
                <a16:creationId xmlns:a16="http://schemas.microsoft.com/office/drawing/2014/main" id="{81AE2C17-7445-4B72-BDC9-2CEC42216A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9075" y="109194"/>
            <a:ext cx="4397577" cy="2931718"/>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s://img.rosbalt.ru/photobank/ab/11/5c/1c/y9WQxJ2XjKrF-1280.jpg">
            <a:extLst>
              <a:ext uri="{FF2B5EF4-FFF2-40B4-BE49-F238E27FC236}">
                <a16:creationId xmlns:a16="http://schemas.microsoft.com/office/drawing/2014/main" id="{F9FEA793-7101-4AA0-BD5E-701C966AA6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74" y="629365"/>
            <a:ext cx="2560942" cy="1920707"/>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a:extLst>
              <a:ext uri="{FF2B5EF4-FFF2-40B4-BE49-F238E27FC236}">
                <a16:creationId xmlns:a16="http://schemas.microsoft.com/office/drawing/2014/main" id="{46E1F622-E7BA-4197-BF37-057C46A7FCC3}"/>
              </a:ext>
            </a:extLst>
          </p:cNvPr>
          <p:cNvSpPr/>
          <p:nvPr/>
        </p:nvSpPr>
        <p:spPr>
          <a:xfrm>
            <a:off x="65729" y="2739460"/>
            <a:ext cx="9046452" cy="1754326"/>
          </a:xfrm>
          <a:prstGeom prst="rect">
            <a:avLst/>
          </a:prstGeom>
        </p:spPr>
        <p:txBody>
          <a:bodyPr wrap="square">
            <a:spAutoFit/>
          </a:bodyPr>
          <a:lstStyle/>
          <a:p>
            <a:r>
              <a:rPr lang="ru-RU" b="1" dirty="0"/>
              <a:t>10 тезисов предвыборной программы</a:t>
            </a:r>
            <a:r>
              <a:rPr lang="ru-RU" dirty="0"/>
              <a:t>, </a:t>
            </a:r>
          </a:p>
          <a:p>
            <a:r>
              <a:rPr lang="ru-RU" dirty="0"/>
              <a:t>среди которых: отказ от госфинансирования экономической деятельности, сокращающей стоимость природного капитала страны; повышение штрафов за нанесение экологического ущерба; снижение химической нагрузки на окружающую среду; </a:t>
            </a:r>
            <a:r>
              <a:rPr lang="ru-RU" dirty="0" err="1"/>
              <a:t>деурбанизация</a:t>
            </a:r>
            <a:r>
              <a:rPr lang="ru-RU" dirty="0"/>
              <a:t>; поддержка утилизации отходов; всеобщее экологическое образование; стимулирование органического сельского хозяйства.</a:t>
            </a:r>
          </a:p>
        </p:txBody>
      </p:sp>
      <p:graphicFrame>
        <p:nvGraphicFramePr>
          <p:cNvPr id="12" name="Таблица 11">
            <a:extLst>
              <a:ext uri="{FF2B5EF4-FFF2-40B4-BE49-F238E27FC236}">
                <a16:creationId xmlns:a16="http://schemas.microsoft.com/office/drawing/2014/main" id="{85C74FCE-4467-4E27-B35D-80416A0C82E2}"/>
              </a:ext>
            </a:extLst>
          </p:cNvPr>
          <p:cNvGraphicFramePr>
            <a:graphicFrameLocks noGrp="1"/>
          </p:cNvGraphicFramePr>
          <p:nvPr>
            <p:extLst>
              <p:ext uri="{D42A27DB-BD31-4B8C-83A1-F6EECF244321}">
                <p14:modId xmlns:p14="http://schemas.microsoft.com/office/powerpoint/2010/main" val="3719408401"/>
              </p:ext>
            </p:extLst>
          </p:nvPr>
        </p:nvGraphicFramePr>
        <p:xfrm>
          <a:off x="140765" y="97935"/>
          <a:ext cx="4672348" cy="365760"/>
        </p:xfrm>
        <a:graphic>
          <a:graphicData uri="http://schemas.openxmlformats.org/drawingml/2006/table">
            <a:tbl>
              <a:tblPr/>
              <a:tblGrid>
                <a:gridCol w="1439942">
                  <a:extLst>
                    <a:ext uri="{9D8B030D-6E8A-4147-A177-3AD203B41FA5}">
                      <a16:colId xmlns:a16="http://schemas.microsoft.com/office/drawing/2014/main" val="428731702"/>
                    </a:ext>
                  </a:extLst>
                </a:gridCol>
                <a:gridCol w="1282995">
                  <a:extLst>
                    <a:ext uri="{9D8B030D-6E8A-4147-A177-3AD203B41FA5}">
                      <a16:colId xmlns:a16="http://schemas.microsoft.com/office/drawing/2014/main" val="1310416113"/>
                    </a:ext>
                  </a:extLst>
                </a:gridCol>
                <a:gridCol w="1658679">
                  <a:extLst>
                    <a:ext uri="{9D8B030D-6E8A-4147-A177-3AD203B41FA5}">
                      <a16:colId xmlns:a16="http://schemas.microsoft.com/office/drawing/2014/main" val="2237279730"/>
                    </a:ext>
                  </a:extLst>
                </a:gridCol>
                <a:gridCol w="290732">
                  <a:extLst>
                    <a:ext uri="{9D8B030D-6E8A-4147-A177-3AD203B41FA5}">
                      <a16:colId xmlns:a16="http://schemas.microsoft.com/office/drawing/2014/main" val="2374270150"/>
                    </a:ext>
                  </a:extLst>
                </a:gridCol>
              </a:tblGrid>
              <a:tr h="335280">
                <a:tc>
                  <a:txBody>
                    <a:bodyPr/>
                    <a:lstStyle/>
                    <a:p>
                      <a:r>
                        <a:rPr lang="ru-RU">
                          <a:effectLst/>
                        </a:rPr>
                        <a:t>«</a:t>
                      </a:r>
                      <a:r>
                        <a:rPr lang="ru-RU" u="sng">
                          <a:solidFill>
                            <a:srgbClr val="0645AD"/>
                          </a:solidFill>
                          <a:effectLst/>
                          <a:hlinkClick r:id="rId7"/>
                        </a:rPr>
                        <a:t>Зелёные</a:t>
                      </a:r>
                      <a:r>
                        <a:rPr lang="ru-RU">
                          <a:effectLst/>
                        </a:rPr>
                        <a:t>»</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r"/>
                      <a:r>
                        <a:rPr lang="ru-RU">
                          <a:effectLst/>
                        </a:rPr>
                        <a:t>512 418</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r"/>
                      <a:r>
                        <a:rPr lang="ru-RU" dirty="0">
                          <a:effectLst/>
                        </a:rPr>
                        <a:t>0,91 %</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a:endParaRPr lang="ru-RU"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528180979"/>
                  </a:ext>
                </a:extLst>
              </a:tr>
            </a:tbl>
          </a:graphicData>
        </a:graphic>
      </p:graphicFrame>
      <p:sp>
        <p:nvSpPr>
          <p:cNvPr id="13" name="Rectangle 3">
            <a:extLst>
              <a:ext uri="{FF2B5EF4-FFF2-40B4-BE49-F238E27FC236}">
                <a16:creationId xmlns:a16="http://schemas.microsoft.com/office/drawing/2014/main" id="{1BCC7CD9-D930-4E2A-9236-639BCC2DF38F}"/>
              </a:ext>
            </a:extLst>
          </p:cNvPr>
          <p:cNvSpPr>
            <a:spLocks noChangeArrowheads="1"/>
          </p:cNvSpPr>
          <p:nvPr/>
        </p:nvSpPr>
        <p:spPr bwMode="auto">
          <a:xfrm>
            <a:off x="457200" y="2714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ru-RU" altLang="ru-RU" sz="1800" b="0" i="0" u="none" strike="noStrike" cap="none" normalizeH="0" baseline="0">
                <a:ln>
                  <a:noFill/>
                </a:ln>
                <a:solidFill>
                  <a:schemeClr val="tx1"/>
                </a:solidFill>
                <a:effectLst/>
                <a:latin typeface="Arial" panose="020B0604020202020204" pitchFamily="34" charset="0"/>
              </a:rPr>
            </a:br>
            <a:endParaRPr kumimoji="0" lang="ru-RU" altLang="ru-RU" sz="1800" b="0" i="0" u="none" strike="noStrike" cap="none" normalizeH="0" baseline="0">
              <a:ln>
                <a:noFill/>
              </a:ln>
              <a:solidFill>
                <a:schemeClr val="tx1"/>
              </a:solidFill>
              <a:effectLst/>
              <a:latin typeface="Arial" panose="020B0604020202020204" pitchFamily="34" charset="0"/>
            </a:endParaRPr>
          </a:p>
        </p:txBody>
      </p:sp>
      <p:sp>
        <p:nvSpPr>
          <p:cNvPr id="23" name="Прямоугольник 22">
            <a:extLst>
              <a:ext uri="{FF2B5EF4-FFF2-40B4-BE49-F238E27FC236}">
                <a16:creationId xmlns:a16="http://schemas.microsoft.com/office/drawing/2014/main" id="{45F19DB3-3FA6-444A-A8B0-6C5A0BE7B6E6}"/>
              </a:ext>
            </a:extLst>
          </p:cNvPr>
          <p:cNvSpPr/>
          <p:nvPr/>
        </p:nvSpPr>
        <p:spPr>
          <a:xfrm>
            <a:off x="2899144" y="948887"/>
            <a:ext cx="2485739" cy="369332"/>
          </a:xfrm>
          <a:prstGeom prst="rect">
            <a:avLst/>
          </a:prstGeom>
        </p:spPr>
        <p:txBody>
          <a:bodyPr wrap="square">
            <a:spAutoFit/>
          </a:bodyPr>
          <a:lstStyle/>
          <a:p>
            <a:r>
              <a:rPr lang="ru-RU" dirty="0"/>
              <a:t>основана 1993</a:t>
            </a:r>
          </a:p>
        </p:txBody>
      </p:sp>
    </p:spTree>
    <p:extLst>
      <p:ext uri="{BB962C8B-B14F-4D97-AF65-F5344CB8AC3E}">
        <p14:creationId xmlns:p14="http://schemas.microsoft.com/office/powerpoint/2010/main" val="2316047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23</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37"/>
            <a:ext cx="9115629" cy="448392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8" name="Прямоугольник 7"/>
          <p:cNvSpPr/>
          <p:nvPr/>
        </p:nvSpPr>
        <p:spPr>
          <a:xfrm>
            <a:off x="201039" y="778213"/>
            <a:ext cx="8723220" cy="464871"/>
          </a:xfrm>
          <a:prstGeom prst="rect">
            <a:avLst/>
          </a:prstGeom>
        </p:spPr>
        <p:txBody>
          <a:bodyPr wrap="square">
            <a:spAutoFit/>
          </a:bodyPr>
          <a:lstStyle/>
          <a:p>
            <a:pPr hangingPunct="0">
              <a:lnSpc>
                <a:spcPct val="150000"/>
              </a:lnSpc>
              <a:spcBef>
                <a:spcPts val="0"/>
              </a:spcBef>
            </a:pPr>
            <a:r>
              <a:rPr lang="ru-RU" i="1" dirty="0"/>
              <a:t>	</a:t>
            </a:r>
          </a:p>
        </p:txBody>
      </p:sp>
      <p:pic>
        <p:nvPicPr>
          <p:cNvPr id="6146" name="Picture 2" descr="https://pbs.twimg.com/media/DKUT7taW0AAzJi2.jpg:large">
            <a:extLst>
              <a:ext uri="{FF2B5EF4-FFF2-40B4-BE49-F238E27FC236}">
                <a16:creationId xmlns:a16="http://schemas.microsoft.com/office/drawing/2014/main" id="{F9EE0D92-2385-45ED-8F05-11335797C8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452" y="697668"/>
            <a:ext cx="5636128" cy="3748164"/>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a:extLst>
              <a:ext uri="{FF2B5EF4-FFF2-40B4-BE49-F238E27FC236}">
                <a16:creationId xmlns:a16="http://schemas.microsoft.com/office/drawing/2014/main" id="{958A2F84-C1E7-49FE-B461-E9E6133E3052}"/>
              </a:ext>
            </a:extLst>
          </p:cNvPr>
          <p:cNvSpPr/>
          <p:nvPr/>
        </p:nvSpPr>
        <p:spPr>
          <a:xfrm>
            <a:off x="276482" y="82092"/>
            <a:ext cx="5062715" cy="584775"/>
          </a:xfrm>
          <a:prstGeom prst="rect">
            <a:avLst/>
          </a:prstGeom>
        </p:spPr>
        <p:txBody>
          <a:bodyPr wrap="square">
            <a:spAutoFit/>
          </a:bodyPr>
          <a:lstStyle/>
          <a:p>
            <a:r>
              <a:rPr lang="ru-RU" sz="3200" b="1" i="1" dirty="0">
                <a:solidFill>
                  <a:srgbClr val="FF0000"/>
                </a:solidFill>
                <a:latin typeface="Verdana" panose="020B0604030504040204" pitchFamily="34" charset="0"/>
                <a:ea typeface="Verdana" panose="020B0604030504040204" pitchFamily="34" charset="0"/>
                <a:cs typeface="Times New Roman" panose="02020603050405020304" pitchFamily="18" charset="0"/>
              </a:rPr>
              <a:t>Искусство</a:t>
            </a:r>
            <a:endParaRPr lang="ru-RU" sz="3200" dirty="0"/>
          </a:p>
        </p:txBody>
      </p:sp>
    </p:spTree>
    <p:extLst>
      <p:ext uri="{BB962C8B-B14F-4D97-AF65-F5344CB8AC3E}">
        <p14:creationId xmlns:p14="http://schemas.microsoft.com/office/powerpoint/2010/main" val="309600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24</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8" y="27873"/>
            <a:ext cx="9159332" cy="450430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8" name="Прямоугольник 7"/>
          <p:cNvSpPr/>
          <p:nvPr/>
        </p:nvSpPr>
        <p:spPr>
          <a:xfrm>
            <a:off x="201039" y="778213"/>
            <a:ext cx="8723220" cy="464871"/>
          </a:xfrm>
          <a:prstGeom prst="rect">
            <a:avLst/>
          </a:prstGeom>
        </p:spPr>
        <p:txBody>
          <a:bodyPr wrap="square">
            <a:spAutoFit/>
          </a:bodyPr>
          <a:lstStyle/>
          <a:p>
            <a:pPr hangingPunct="0">
              <a:lnSpc>
                <a:spcPct val="150000"/>
              </a:lnSpc>
              <a:spcBef>
                <a:spcPts val="0"/>
              </a:spcBef>
            </a:pPr>
            <a:r>
              <a:rPr lang="ru-RU" i="1" dirty="0"/>
              <a:t>	</a:t>
            </a:r>
          </a:p>
        </p:txBody>
      </p:sp>
      <p:pic>
        <p:nvPicPr>
          <p:cNvPr id="7170" name="Picture 2" descr="http://proman.com.ua/wp-content/uploads/2017/12/1-111.jpg">
            <a:extLst>
              <a:ext uri="{FF2B5EF4-FFF2-40B4-BE49-F238E27FC236}">
                <a16:creationId xmlns:a16="http://schemas.microsoft.com/office/drawing/2014/main" id="{E77D1D97-FCD9-4075-A857-875EF2963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747" y="178513"/>
            <a:ext cx="3430477" cy="428149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womanadvice.ru/sites/default/files/42/fond_leonardo_di_kaprio_zanimaetsya_razvitiem_innovacionnyh_proektov_v_sfere_zashchity_okruzhayushchey_sredy.jpg">
            <a:extLst>
              <a:ext uri="{FF2B5EF4-FFF2-40B4-BE49-F238E27FC236}">
                <a16:creationId xmlns:a16="http://schemas.microsoft.com/office/drawing/2014/main" id="{4E792FB6-56DB-47CF-B5B3-AD5522F25F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1173" y="453841"/>
            <a:ext cx="5101788" cy="3681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478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25</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8" y="27873"/>
            <a:ext cx="9159332" cy="450430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8" name="Прямоугольник 7"/>
          <p:cNvSpPr/>
          <p:nvPr/>
        </p:nvSpPr>
        <p:spPr>
          <a:xfrm>
            <a:off x="201039" y="778213"/>
            <a:ext cx="8723220" cy="464871"/>
          </a:xfrm>
          <a:prstGeom prst="rect">
            <a:avLst/>
          </a:prstGeom>
        </p:spPr>
        <p:txBody>
          <a:bodyPr wrap="square">
            <a:spAutoFit/>
          </a:bodyPr>
          <a:lstStyle/>
          <a:p>
            <a:pPr hangingPunct="0">
              <a:lnSpc>
                <a:spcPct val="150000"/>
              </a:lnSpc>
              <a:spcBef>
                <a:spcPts val="0"/>
              </a:spcBef>
            </a:pPr>
            <a:r>
              <a:rPr lang="ru-RU" i="1" dirty="0"/>
              <a:t>	</a:t>
            </a:r>
          </a:p>
        </p:txBody>
      </p:sp>
      <p:pic>
        <p:nvPicPr>
          <p:cNvPr id="8194" name="Picture 2" descr="https://www.film.ru/sites/default/files/filefield_paths/image_1_1.jpg">
            <a:extLst>
              <a:ext uri="{FF2B5EF4-FFF2-40B4-BE49-F238E27FC236}">
                <a16:creationId xmlns:a16="http://schemas.microsoft.com/office/drawing/2014/main" id="{EB855183-64E9-4B64-97F1-3DFE386BD1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1730" y="339655"/>
            <a:ext cx="5821104" cy="388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361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26</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8" y="27873"/>
            <a:ext cx="9159332" cy="450430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8" name="Прямоугольник 7"/>
          <p:cNvSpPr/>
          <p:nvPr/>
        </p:nvSpPr>
        <p:spPr>
          <a:xfrm>
            <a:off x="201039" y="778213"/>
            <a:ext cx="8723220" cy="464871"/>
          </a:xfrm>
          <a:prstGeom prst="rect">
            <a:avLst/>
          </a:prstGeom>
        </p:spPr>
        <p:txBody>
          <a:bodyPr wrap="square">
            <a:spAutoFit/>
          </a:bodyPr>
          <a:lstStyle/>
          <a:p>
            <a:pPr hangingPunct="0">
              <a:lnSpc>
                <a:spcPct val="150000"/>
              </a:lnSpc>
              <a:spcBef>
                <a:spcPts val="0"/>
              </a:spcBef>
            </a:pPr>
            <a:r>
              <a:rPr lang="ru-RU" i="1" dirty="0"/>
              <a:t>	</a:t>
            </a:r>
          </a:p>
        </p:txBody>
      </p:sp>
      <p:pic>
        <p:nvPicPr>
          <p:cNvPr id="9218" name="Picture 2" descr="https://avatars.mds.yandex.net/get-zen_doc/60743/pub_5d37823814f98000adf32d8d_5d378412ecfb8000ac68ea2f/scale_1200">
            <a:extLst>
              <a:ext uri="{FF2B5EF4-FFF2-40B4-BE49-F238E27FC236}">
                <a16:creationId xmlns:a16="http://schemas.microsoft.com/office/drawing/2014/main" id="{DD07EAB6-3639-4978-8D19-6BDC4C7A7A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04" y="160338"/>
            <a:ext cx="7278253" cy="4420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072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27</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75" y="914400"/>
            <a:ext cx="8871884" cy="351294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 name="Прямоугольник 1">
            <a:extLst>
              <a:ext uri="{FF2B5EF4-FFF2-40B4-BE49-F238E27FC236}">
                <a16:creationId xmlns:a16="http://schemas.microsoft.com/office/drawing/2014/main" id="{B89ABC26-EB46-416E-B583-D7BD875EFE5F}"/>
              </a:ext>
            </a:extLst>
          </p:cNvPr>
          <p:cNvSpPr/>
          <p:nvPr/>
        </p:nvSpPr>
        <p:spPr>
          <a:xfrm>
            <a:off x="250439" y="273954"/>
            <a:ext cx="6076015" cy="4001095"/>
          </a:xfrm>
          <a:prstGeom prst="rect">
            <a:avLst/>
          </a:prstGeom>
        </p:spPr>
        <p:txBody>
          <a:bodyPr wrap="square">
            <a:spAutoFit/>
          </a:bodyPr>
          <a:lstStyle/>
          <a:p>
            <a:r>
              <a:rPr lang="ru-RU" b="1" dirty="0">
                <a:solidFill>
                  <a:srgbClr val="261808"/>
                </a:solidFill>
                <a:latin typeface="Verdana" panose="020B0604030504040204" pitchFamily="34" charset="0"/>
              </a:rPr>
              <a:t>1968 г. по линии ЮНЕСКО </a:t>
            </a:r>
            <a:r>
              <a:rPr lang="ru-RU" dirty="0">
                <a:solidFill>
                  <a:srgbClr val="261808"/>
                </a:solidFill>
                <a:latin typeface="Verdana" panose="020B0604030504040204" pitchFamily="34" charset="0"/>
              </a:rPr>
              <a:t>в Швеции (Стокгольм)</a:t>
            </a:r>
          </a:p>
          <a:p>
            <a:r>
              <a:rPr lang="ru-RU" dirty="0">
                <a:solidFill>
                  <a:srgbClr val="261808"/>
                </a:solidFill>
                <a:latin typeface="Verdana" panose="020B0604030504040204" pitchFamily="34" charset="0"/>
              </a:rPr>
              <a:t>международная конференция по охране окружающей среды. </a:t>
            </a:r>
          </a:p>
          <a:p>
            <a:endParaRPr lang="ru-RU" dirty="0">
              <a:solidFill>
                <a:srgbClr val="261808"/>
              </a:solidFill>
              <a:latin typeface="Verdana" panose="020B0604030504040204" pitchFamily="34" charset="0"/>
            </a:endParaRPr>
          </a:p>
          <a:p>
            <a:r>
              <a:rPr lang="ru-RU" sz="2000" b="1" dirty="0">
                <a:solidFill>
                  <a:srgbClr val="FF0000"/>
                </a:solidFill>
                <a:latin typeface="Verdana" panose="020B0604030504040204" pitchFamily="34" charset="0"/>
              </a:rPr>
              <a:t>1968 Римский Клуб.  </a:t>
            </a:r>
            <a:r>
              <a:rPr lang="ru-RU" sz="2000" dirty="0">
                <a:latin typeface="Verdana" panose="020B0604030504040204" pitchFamily="34" charset="0"/>
              </a:rPr>
              <a:t>М</a:t>
            </a:r>
            <a:r>
              <a:rPr lang="ru-RU" dirty="0">
                <a:latin typeface="Verdana" panose="020B0604030504040204" pitchFamily="34" charset="0"/>
              </a:rPr>
              <a:t>еждународная общественная организация</a:t>
            </a:r>
            <a:r>
              <a:rPr lang="ru-RU" dirty="0">
                <a:solidFill>
                  <a:srgbClr val="261808"/>
                </a:solidFill>
                <a:latin typeface="Verdana" panose="020B0604030504040204" pitchFamily="34" charset="0"/>
              </a:rPr>
              <a:t>, призванная адекватно оценивать и осознавать особенности развития человечества как глобальной целостности в условиях научно-технической революции. Одним из инициаторов создания клуба и его лидером был итальянский экономист </a:t>
            </a:r>
            <a:r>
              <a:rPr lang="ru-RU" dirty="0" err="1">
                <a:solidFill>
                  <a:srgbClr val="261808"/>
                </a:solidFill>
                <a:latin typeface="Verdana" panose="020B0604030504040204" pitchFamily="34" charset="0"/>
              </a:rPr>
              <a:t>Аурелио</a:t>
            </a:r>
            <a:r>
              <a:rPr lang="ru-RU" dirty="0">
                <a:solidFill>
                  <a:srgbClr val="261808"/>
                </a:solidFill>
                <a:latin typeface="Verdana" panose="020B0604030504040204" pitchFamily="34" charset="0"/>
              </a:rPr>
              <a:t> </a:t>
            </a:r>
            <a:r>
              <a:rPr lang="ru-RU" dirty="0" err="1">
                <a:solidFill>
                  <a:srgbClr val="261808"/>
                </a:solidFill>
                <a:latin typeface="Verdana" panose="020B0604030504040204" pitchFamily="34" charset="0"/>
              </a:rPr>
              <a:t>Печчеи</a:t>
            </a:r>
            <a:r>
              <a:rPr lang="ru-RU" dirty="0">
                <a:solidFill>
                  <a:srgbClr val="261808"/>
                </a:solidFill>
                <a:latin typeface="Verdana" panose="020B0604030504040204" pitchFamily="34" charset="0"/>
              </a:rPr>
              <a:t>. </a:t>
            </a:r>
          </a:p>
          <a:p>
            <a:endParaRPr lang="ru-RU" dirty="0">
              <a:solidFill>
                <a:srgbClr val="261808"/>
              </a:solidFill>
              <a:latin typeface="Verdana" panose="020B0604030504040204" pitchFamily="34" charset="0"/>
            </a:endParaRPr>
          </a:p>
        </p:txBody>
      </p:sp>
      <p:pic>
        <p:nvPicPr>
          <p:cNvPr id="15" name="Picture 2" descr="C:\Users\Евгения\Pictures\макро\SETT010.jpg">
            <a:extLst>
              <a:ext uri="{FF2B5EF4-FFF2-40B4-BE49-F238E27FC236}">
                <a16:creationId xmlns:a16="http://schemas.microsoft.com/office/drawing/2014/main" id="{3F21E786-8837-4E8C-8D8F-A901B7804B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8854" y="97106"/>
            <a:ext cx="2470715" cy="3582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0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28</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1155"/>
            <a:ext cx="9027459" cy="37624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 name="Прямоугольник 1">
            <a:extLst>
              <a:ext uri="{FF2B5EF4-FFF2-40B4-BE49-F238E27FC236}">
                <a16:creationId xmlns:a16="http://schemas.microsoft.com/office/drawing/2014/main" id="{B89ABC26-EB46-416E-B583-D7BD875EFE5F}"/>
              </a:ext>
            </a:extLst>
          </p:cNvPr>
          <p:cNvSpPr/>
          <p:nvPr/>
        </p:nvSpPr>
        <p:spPr>
          <a:xfrm>
            <a:off x="116541" y="-188"/>
            <a:ext cx="8871884" cy="677108"/>
          </a:xfrm>
          <a:prstGeom prst="rect">
            <a:avLst/>
          </a:prstGeom>
        </p:spPr>
        <p:txBody>
          <a:bodyPr wrap="square">
            <a:spAutoFit/>
          </a:bodyPr>
          <a:lstStyle/>
          <a:p>
            <a:endParaRPr lang="ru-RU" dirty="0">
              <a:solidFill>
                <a:srgbClr val="261808"/>
              </a:solidFill>
              <a:latin typeface="Verdana" panose="020B0604030504040204" pitchFamily="34" charset="0"/>
            </a:endParaRPr>
          </a:p>
          <a:p>
            <a:r>
              <a:rPr lang="ru-RU" sz="2000" b="1" dirty="0">
                <a:solidFill>
                  <a:srgbClr val="FF0000"/>
                </a:solidFill>
                <a:latin typeface="Verdana" panose="020B0604030504040204" pitchFamily="34" charset="0"/>
              </a:rPr>
              <a:t>1968 Римский Клуб.  </a:t>
            </a:r>
            <a:endParaRPr lang="ru-RU" i="1" dirty="0"/>
          </a:p>
        </p:txBody>
      </p:sp>
      <p:sp>
        <p:nvSpPr>
          <p:cNvPr id="6" name="Прямоугольник 5">
            <a:extLst>
              <a:ext uri="{FF2B5EF4-FFF2-40B4-BE49-F238E27FC236}">
                <a16:creationId xmlns:a16="http://schemas.microsoft.com/office/drawing/2014/main" id="{59A5C161-8841-4FF7-9C60-1E0200721EAE}"/>
              </a:ext>
            </a:extLst>
          </p:cNvPr>
          <p:cNvSpPr/>
          <p:nvPr/>
        </p:nvSpPr>
        <p:spPr>
          <a:xfrm>
            <a:off x="39958" y="651155"/>
            <a:ext cx="6850659" cy="923330"/>
          </a:xfrm>
          <a:prstGeom prst="rect">
            <a:avLst/>
          </a:prstGeom>
        </p:spPr>
        <p:txBody>
          <a:bodyPr wrap="square">
            <a:spAutoFit/>
          </a:bodyPr>
          <a:lstStyle/>
          <a:p>
            <a:r>
              <a:rPr lang="ru-RU" dirty="0"/>
              <a:t>Свою деятельность Клуб начал в 1968 со встречи в Академии Деи </a:t>
            </a:r>
            <a:r>
              <a:rPr lang="ru-RU" dirty="0" err="1"/>
              <a:t>Линчеи</a:t>
            </a:r>
            <a:r>
              <a:rPr lang="ru-RU" dirty="0"/>
              <a:t> в Риме, откуда пошло название этой некоммерческой организации. Ее штаб-квартира находится в Париже. </a:t>
            </a:r>
          </a:p>
        </p:txBody>
      </p:sp>
      <p:pic>
        <p:nvPicPr>
          <p:cNvPr id="16" name="Picture 2" descr="C:\Users\Евгения\Pictures\макро\r_ef172ec7c735e5e13f6f21ad66815595.JPG">
            <a:extLst>
              <a:ext uri="{FF2B5EF4-FFF2-40B4-BE49-F238E27FC236}">
                <a16:creationId xmlns:a16="http://schemas.microsoft.com/office/drawing/2014/main" id="{919A46B8-29D0-4ADB-8D1D-DD7CFAAE6B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00" y="1819826"/>
            <a:ext cx="3603436" cy="2702577"/>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a:extLst>
              <a:ext uri="{FF2B5EF4-FFF2-40B4-BE49-F238E27FC236}">
                <a16:creationId xmlns:a16="http://schemas.microsoft.com/office/drawing/2014/main" id="{B9CDAE4F-46B1-49F4-938F-C14249BF831D}"/>
              </a:ext>
            </a:extLst>
          </p:cNvPr>
          <p:cNvSpPr/>
          <p:nvPr/>
        </p:nvSpPr>
        <p:spPr>
          <a:xfrm>
            <a:off x="4086419" y="2053494"/>
            <a:ext cx="5017623" cy="1754326"/>
          </a:xfrm>
          <a:prstGeom prst="rect">
            <a:avLst/>
          </a:prstGeom>
        </p:spPr>
        <p:txBody>
          <a:bodyPr wrap="square">
            <a:spAutoFit/>
          </a:bodyPr>
          <a:lstStyle/>
          <a:p>
            <a:r>
              <a:rPr lang="ru-RU" dirty="0">
                <a:solidFill>
                  <a:srgbClr val="261808"/>
                </a:solidFill>
                <a:latin typeface="Verdana" panose="020B0604030504040204" pitchFamily="34" charset="0"/>
              </a:rPr>
              <a:t>Существенным продуктом деятельности Римского Клуба были представленные им доклады, по форме и содержанию носящие экспертный анализ: «</a:t>
            </a:r>
            <a:r>
              <a:rPr lang="ru-RU" i="1" dirty="0">
                <a:solidFill>
                  <a:srgbClr val="261808"/>
                </a:solidFill>
                <a:latin typeface="Verdana" panose="020B0604030504040204" pitchFamily="34" charset="0"/>
              </a:rPr>
              <a:t>Пределы роста», «Человечество в поворотном пункте», «Цели человечества» и др. </a:t>
            </a:r>
            <a:endParaRPr lang="ru-RU" i="1" dirty="0"/>
          </a:p>
        </p:txBody>
      </p:sp>
    </p:spTree>
    <p:extLst>
      <p:ext uri="{BB962C8B-B14F-4D97-AF65-F5344CB8AC3E}">
        <p14:creationId xmlns:p14="http://schemas.microsoft.com/office/powerpoint/2010/main" val="83336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29</a:t>
            </a:fld>
            <a:endParaRPr lang="en-US" dirty="0">
              <a:solidFill>
                <a:srgbClr val="008000"/>
              </a:solidFill>
              <a:latin typeface="Trebuchet MS"/>
              <a:cs typeface="Trebuchet MS"/>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 name="Прямоугольник 1">
            <a:extLst>
              <a:ext uri="{FF2B5EF4-FFF2-40B4-BE49-F238E27FC236}">
                <a16:creationId xmlns:a16="http://schemas.microsoft.com/office/drawing/2014/main" id="{B89ABC26-EB46-416E-B583-D7BD875EFE5F}"/>
              </a:ext>
            </a:extLst>
          </p:cNvPr>
          <p:cNvSpPr/>
          <p:nvPr/>
        </p:nvSpPr>
        <p:spPr>
          <a:xfrm>
            <a:off x="116541" y="-188"/>
            <a:ext cx="8871884" cy="646331"/>
          </a:xfrm>
          <a:prstGeom prst="rect">
            <a:avLst/>
          </a:prstGeom>
        </p:spPr>
        <p:txBody>
          <a:bodyPr wrap="square">
            <a:spAutoFit/>
          </a:bodyPr>
          <a:lstStyle/>
          <a:p>
            <a:endParaRPr lang="ru-RU" dirty="0">
              <a:solidFill>
                <a:srgbClr val="261808"/>
              </a:solidFill>
              <a:latin typeface="Verdana" panose="020B0604030504040204" pitchFamily="34" charset="0"/>
            </a:endParaRPr>
          </a:p>
          <a:p>
            <a:r>
              <a:rPr lang="ru-RU" b="1" dirty="0">
                <a:latin typeface="Verdana" panose="020B0604030504040204" pitchFamily="34" charset="0"/>
              </a:rPr>
              <a:t>1968 Римский Клуб.  </a:t>
            </a:r>
            <a:endParaRPr lang="ru-RU" i="1" dirty="0"/>
          </a:p>
        </p:txBody>
      </p:sp>
      <p:sp>
        <p:nvSpPr>
          <p:cNvPr id="6" name="Прямоугольник 5">
            <a:extLst>
              <a:ext uri="{FF2B5EF4-FFF2-40B4-BE49-F238E27FC236}">
                <a16:creationId xmlns:a16="http://schemas.microsoft.com/office/drawing/2014/main" id="{59A5C161-8841-4FF7-9C60-1E0200721EAE}"/>
              </a:ext>
            </a:extLst>
          </p:cNvPr>
          <p:cNvSpPr/>
          <p:nvPr/>
        </p:nvSpPr>
        <p:spPr>
          <a:xfrm>
            <a:off x="250439" y="1027821"/>
            <a:ext cx="4846100" cy="3124585"/>
          </a:xfrm>
          <a:prstGeom prst="rect">
            <a:avLst/>
          </a:prstGeom>
        </p:spPr>
        <p:txBody>
          <a:bodyPr wrap="square">
            <a:spAutoFit/>
          </a:bodyPr>
          <a:lstStyle/>
          <a:p>
            <a:r>
              <a:rPr lang="ru-RU" dirty="0"/>
              <a:t>Доклады Римскому клубу, посвященные социальным глобальным проблемам, не смогли сыграть столь же знаковую роль в развитии </a:t>
            </a:r>
            <a:r>
              <a:rPr lang="ru-RU" dirty="0" err="1"/>
              <a:t>глобалистики</a:t>
            </a:r>
            <a:r>
              <a:rPr lang="ru-RU" dirty="0"/>
              <a:t> и в практическом решении глобальных проблем, как доклады по проблемам окружающей среды. </a:t>
            </a:r>
          </a:p>
          <a:p>
            <a:endParaRPr lang="ru-RU" dirty="0"/>
          </a:p>
          <a:p>
            <a:r>
              <a:rPr lang="ru-RU" dirty="0"/>
              <a:t>Однако они внесли важный вклад в осмысление социальных «недугов человечества».</a:t>
            </a:r>
          </a:p>
          <a:p>
            <a:r>
              <a:rPr lang="ru-RU" dirty="0"/>
              <a:t> </a:t>
            </a:r>
          </a:p>
        </p:txBody>
      </p:sp>
      <p:sp>
        <p:nvSpPr>
          <p:cNvPr id="7" name="Прямоугольник 6">
            <a:extLst>
              <a:ext uri="{FF2B5EF4-FFF2-40B4-BE49-F238E27FC236}">
                <a16:creationId xmlns:a16="http://schemas.microsoft.com/office/drawing/2014/main" id="{A445ABE8-02D8-466C-88D8-9D68DE5B6065}"/>
              </a:ext>
            </a:extLst>
          </p:cNvPr>
          <p:cNvSpPr/>
          <p:nvPr/>
        </p:nvSpPr>
        <p:spPr>
          <a:xfrm>
            <a:off x="5096540" y="212654"/>
            <a:ext cx="3891884" cy="3908762"/>
          </a:xfrm>
          <a:prstGeom prst="rect">
            <a:avLst/>
          </a:prstGeom>
        </p:spPr>
        <p:txBody>
          <a:bodyPr wrap="square">
            <a:spAutoFit/>
          </a:bodyPr>
          <a:lstStyle/>
          <a:p>
            <a:r>
              <a:rPr lang="ru-RU" sz="3200" b="1" i="1" dirty="0">
                <a:solidFill>
                  <a:srgbClr val="FF0000"/>
                </a:solidFill>
                <a:latin typeface="Verdana" panose="020B0604030504040204" pitchFamily="34" charset="0"/>
                <a:ea typeface="Verdana" panose="020B0604030504040204" pitchFamily="34" charset="0"/>
              </a:rPr>
              <a:t>Экономика</a:t>
            </a:r>
          </a:p>
          <a:p>
            <a:endParaRPr lang="ru-RU" dirty="0"/>
          </a:p>
          <a:p>
            <a:r>
              <a:rPr lang="ru-RU" dirty="0"/>
              <a:t>Единственным выходом из катастрофической ситуации виделся переход к планируемому в мировом масштабе </a:t>
            </a:r>
            <a:r>
              <a:rPr lang="ru-RU" b="1" dirty="0"/>
              <a:t>развитию по модели глобального равновесия </a:t>
            </a:r>
            <a:r>
              <a:rPr lang="ru-RU" dirty="0"/>
              <a:t>(фактически – «нулевого роста»), то есть </a:t>
            </a:r>
            <a:r>
              <a:rPr lang="ru-RU" b="1" dirty="0"/>
              <a:t>сознательная консервация промышленного производства и численности населения .</a:t>
            </a:r>
          </a:p>
          <a:p>
            <a:endParaRPr lang="ru-RU" b="1" dirty="0"/>
          </a:p>
          <a:p>
            <a:endParaRPr lang="ru-RU" b="1" dirty="0"/>
          </a:p>
        </p:txBody>
      </p:sp>
      <p:sp>
        <p:nvSpPr>
          <p:cNvPr id="8" name="Прямоугольник 7">
            <a:extLst>
              <a:ext uri="{FF2B5EF4-FFF2-40B4-BE49-F238E27FC236}">
                <a16:creationId xmlns:a16="http://schemas.microsoft.com/office/drawing/2014/main" id="{EF36EF8E-A802-4351-8E6B-FDA46A99D251}"/>
              </a:ext>
            </a:extLst>
          </p:cNvPr>
          <p:cNvSpPr/>
          <p:nvPr/>
        </p:nvSpPr>
        <p:spPr>
          <a:xfrm>
            <a:off x="733384" y="3887753"/>
            <a:ext cx="5442512" cy="646331"/>
          </a:xfrm>
          <a:prstGeom prst="rect">
            <a:avLst/>
          </a:prstGeom>
        </p:spPr>
        <p:txBody>
          <a:bodyPr wrap="square">
            <a:spAutoFit/>
          </a:bodyPr>
          <a:lstStyle/>
          <a:p>
            <a:r>
              <a:rPr lang="ru-RU" dirty="0"/>
              <a:t>Начало 21 века показывает, что цивилизация не готова к переходу на зеленую экономику</a:t>
            </a:r>
          </a:p>
        </p:txBody>
      </p:sp>
    </p:spTree>
    <p:extLst>
      <p:ext uri="{BB962C8B-B14F-4D97-AF65-F5344CB8AC3E}">
        <p14:creationId xmlns:p14="http://schemas.microsoft.com/office/powerpoint/2010/main" val="3380500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496225A6-C00F-4A77-8185-3FF7B3AD0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82"/>
            <a:ext cx="9144000" cy="5166956"/>
          </a:xfrm>
          <a:prstGeom prst="rect">
            <a:avLst/>
          </a:prstGeom>
        </p:spPr>
      </p:pic>
      <p:sp>
        <p:nvSpPr>
          <p:cNvPr id="6" name="Title 1"/>
          <p:cNvSpPr txBox="1">
            <a:spLocks/>
          </p:cNvSpPr>
          <p:nvPr/>
        </p:nvSpPr>
        <p:spPr>
          <a:xfrm>
            <a:off x="226978" y="2253634"/>
            <a:ext cx="8560341" cy="274867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ru-RU" altLang="ru-RU" sz="2000" dirty="0">
                <a:solidFill>
                  <a:schemeClr val="bg1"/>
                </a:solidFill>
              </a:rPr>
              <a:t>	</a:t>
            </a:r>
            <a:endParaRPr lang="en-US" sz="2600" b="1" spc="300" dirty="0">
              <a:solidFill>
                <a:schemeClr val="bg1"/>
              </a:solidFill>
              <a:latin typeface="Trebuchet MS"/>
              <a:cs typeface="Trebuchet MS"/>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7809" y="4513634"/>
            <a:ext cx="2457876" cy="374371"/>
          </a:xfrm>
          <a:prstGeom prst="rect">
            <a:avLst/>
          </a:prstGeom>
        </p:spPr>
      </p:pic>
      <p:sp>
        <p:nvSpPr>
          <p:cNvPr id="3" name="Прямоугольник 2"/>
          <p:cNvSpPr/>
          <p:nvPr/>
        </p:nvSpPr>
        <p:spPr>
          <a:xfrm>
            <a:off x="163033" y="744279"/>
            <a:ext cx="8825323" cy="4627624"/>
          </a:xfrm>
          <a:prstGeom prst="rect">
            <a:avLst/>
          </a:prstGeom>
        </p:spPr>
        <p:txBody>
          <a:bodyPr wrap="square">
            <a:spAutoFit/>
          </a:bodyPr>
          <a:lstStyle/>
          <a:p>
            <a:pPr algn="just">
              <a:lnSpc>
                <a:spcPct val="150000"/>
              </a:lnSpc>
            </a:pPr>
            <a:r>
              <a:rPr lang="ru-RU" b="1" dirty="0"/>
              <a:t>(от др.-греч. </a:t>
            </a:r>
            <a:r>
              <a:rPr lang="ru-RU" b="1" dirty="0" err="1"/>
              <a:t>οἶκος</a:t>
            </a:r>
            <a:r>
              <a:rPr lang="ru-RU" b="1" dirty="0"/>
              <a:t> — обиталище, жилище, дом, имущество и </a:t>
            </a:r>
            <a:r>
              <a:rPr lang="ru-RU" b="1" dirty="0" err="1"/>
              <a:t>λόγος</a:t>
            </a:r>
            <a:r>
              <a:rPr lang="ru-RU" b="1" dirty="0"/>
              <a:t> — понятие, учение, наука) </a:t>
            </a:r>
          </a:p>
          <a:p>
            <a:pPr algn="ctr">
              <a:lnSpc>
                <a:spcPct val="150000"/>
              </a:lnSpc>
            </a:pPr>
            <a:endParaRPr lang="ru-RU" sz="2400" b="1" dirty="0">
              <a:solidFill>
                <a:srgbClr val="FF0000"/>
              </a:solidFill>
            </a:endParaRPr>
          </a:p>
          <a:p>
            <a:pPr algn="ctr">
              <a:lnSpc>
                <a:spcPct val="150000"/>
              </a:lnSpc>
            </a:pPr>
            <a:endParaRPr lang="ru-RU" sz="2400" b="1" dirty="0">
              <a:solidFill>
                <a:srgbClr val="FF0000"/>
              </a:solidFill>
            </a:endParaRPr>
          </a:p>
          <a:p>
            <a:pPr algn="ctr">
              <a:lnSpc>
                <a:spcPct val="150000"/>
              </a:lnSpc>
            </a:pPr>
            <a:endParaRPr lang="ru-RU" sz="2400" b="1" dirty="0">
              <a:solidFill>
                <a:srgbClr val="FF0000"/>
              </a:solidFill>
            </a:endParaRPr>
          </a:p>
          <a:p>
            <a:pPr algn="ctr">
              <a:lnSpc>
                <a:spcPct val="150000"/>
              </a:lnSpc>
            </a:pPr>
            <a:r>
              <a:rPr lang="ru-RU" sz="2800" b="1" dirty="0">
                <a:solidFill>
                  <a:srgbClr val="FF0000"/>
                </a:solidFill>
              </a:rPr>
              <a:t>наука о взаимодействиях </a:t>
            </a:r>
          </a:p>
          <a:p>
            <a:pPr algn="ctr">
              <a:lnSpc>
                <a:spcPct val="150000"/>
              </a:lnSpc>
            </a:pPr>
            <a:r>
              <a:rPr lang="ru-RU" sz="2800" b="1" dirty="0">
                <a:solidFill>
                  <a:srgbClr val="FF0000"/>
                </a:solidFill>
              </a:rPr>
              <a:t>живых организмов между собой </a:t>
            </a:r>
          </a:p>
          <a:p>
            <a:pPr algn="ctr">
              <a:lnSpc>
                <a:spcPct val="150000"/>
              </a:lnSpc>
            </a:pPr>
            <a:r>
              <a:rPr lang="ru-RU" sz="2800" b="1" dirty="0">
                <a:solidFill>
                  <a:srgbClr val="FF0000"/>
                </a:solidFill>
              </a:rPr>
              <a:t>и с их средой обитания</a:t>
            </a:r>
            <a:endParaRPr lang="ru-RU" sz="2800" b="1" i="1" dirty="0">
              <a:solidFill>
                <a:srgbClr val="FF0000"/>
              </a:solidFill>
            </a:endParaRPr>
          </a:p>
        </p:txBody>
      </p:sp>
      <p:sp>
        <p:nvSpPr>
          <p:cNvPr id="4" name="Прямоугольник 3"/>
          <p:cNvSpPr/>
          <p:nvPr/>
        </p:nvSpPr>
        <p:spPr>
          <a:xfrm>
            <a:off x="2998381" y="255496"/>
            <a:ext cx="5542504" cy="769441"/>
          </a:xfrm>
          <a:prstGeom prst="rect">
            <a:avLst/>
          </a:prstGeom>
        </p:spPr>
        <p:txBody>
          <a:bodyPr wrap="square">
            <a:spAutoFit/>
          </a:bodyPr>
          <a:lstStyle/>
          <a:p>
            <a:r>
              <a:rPr lang="vi-VN" sz="4400" b="1" dirty="0">
                <a:solidFill>
                  <a:srgbClr val="FF0000"/>
                </a:solidFill>
              </a:rPr>
              <a:t>Эколо́гия </a:t>
            </a:r>
            <a:endParaRPr lang="ru-RU" sz="4400" b="1" dirty="0">
              <a:solidFill>
                <a:srgbClr val="FF0000"/>
              </a:solidFill>
            </a:endParaRPr>
          </a:p>
        </p:txBody>
      </p:sp>
    </p:spTree>
    <p:extLst>
      <p:ext uri="{BB962C8B-B14F-4D97-AF65-F5344CB8AC3E}">
        <p14:creationId xmlns:p14="http://schemas.microsoft.com/office/powerpoint/2010/main" val="3909646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gorobzor.ru/content/news/2018/12/v_bashkirii_poyavitsya_novaya_solnechnaya_elektrostanciya_za_800_mln_rubley_image_5c133148db5103.67352281.jpg">
            <a:extLst>
              <a:ext uri="{FF2B5EF4-FFF2-40B4-BE49-F238E27FC236}">
                <a16:creationId xmlns:a16="http://schemas.microsoft.com/office/drawing/2014/main" id="{C8C1D82C-E941-465C-8A06-EEDEEF0E4D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 y="0"/>
            <a:ext cx="9112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30</a:t>
            </a:fld>
            <a:endParaRPr lang="en-US" dirty="0">
              <a:solidFill>
                <a:srgbClr val="008000"/>
              </a:solidFill>
              <a:latin typeface="Trebuchet MS"/>
              <a:cs typeface="Trebuchet MS"/>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a:extLst>
              <a:ext uri="{FF2B5EF4-FFF2-40B4-BE49-F238E27FC236}">
                <a16:creationId xmlns:a16="http://schemas.microsoft.com/office/drawing/2014/main" id="{A445ABE8-02D8-466C-88D8-9D68DE5B6065}"/>
              </a:ext>
            </a:extLst>
          </p:cNvPr>
          <p:cNvSpPr/>
          <p:nvPr/>
        </p:nvSpPr>
        <p:spPr>
          <a:xfrm>
            <a:off x="250439" y="273556"/>
            <a:ext cx="8737985" cy="1138773"/>
          </a:xfrm>
          <a:prstGeom prst="rect">
            <a:avLst/>
          </a:prstGeom>
        </p:spPr>
        <p:txBody>
          <a:bodyPr wrap="square">
            <a:spAutoFit/>
          </a:bodyPr>
          <a:lstStyle/>
          <a:p>
            <a:r>
              <a:rPr lang="ru-RU" sz="3200" b="1" i="1" dirty="0">
                <a:solidFill>
                  <a:srgbClr val="FF0000"/>
                </a:solidFill>
                <a:latin typeface="Verdana" panose="020B0604030504040204" pitchFamily="34" charset="0"/>
                <a:ea typeface="Verdana" panose="020B0604030504040204" pitchFamily="34" charset="0"/>
              </a:rPr>
              <a:t>Экономика</a:t>
            </a:r>
          </a:p>
          <a:p>
            <a:endParaRPr lang="ru-RU" dirty="0"/>
          </a:p>
          <a:p>
            <a:endParaRPr lang="ru-RU" b="1" dirty="0"/>
          </a:p>
        </p:txBody>
      </p:sp>
      <p:sp>
        <p:nvSpPr>
          <p:cNvPr id="8" name="Прямоугольник 7">
            <a:extLst>
              <a:ext uri="{FF2B5EF4-FFF2-40B4-BE49-F238E27FC236}">
                <a16:creationId xmlns:a16="http://schemas.microsoft.com/office/drawing/2014/main" id="{EF36EF8E-A802-4351-8E6B-FDA46A99D251}"/>
              </a:ext>
            </a:extLst>
          </p:cNvPr>
          <p:cNvSpPr/>
          <p:nvPr/>
        </p:nvSpPr>
        <p:spPr>
          <a:xfrm>
            <a:off x="250438" y="878965"/>
            <a:ext cx="8487161" cy="707886"/>
          </a:xfrm>
          <a:prstGeom prst="rect">
            <a:avLst/>
          </a:prstGeom>
        </p:spPr>
        <p:txBody>
          <a:bodyPr wrap="square">
            <a:spAutoFit/>
          </a:bodyPr>
          <a:lstStyle/>
          <a:p>
            <a:r>
              <a:rPr lang="ru-RU" sz="2000" b="1" dirty="0"/>
              <a:t>Начало 21 века показывает, что цивилизация не готова к переходу на зеленую энергетику и экономику.</a:t>
            </a:r>
          </a:p>
        </p:txBody>
      </p:sp>
    </p:spTree>
    <p:extLst>
      <p:ext uri="{BB962C8B-B14F-4D97-AF65-F5344CB8AC3E}">
        <p14:creationId xmlns:p14="http://schemas.microsoft.com/office/powerpoint/2010/main" val="3149170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31</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407"/>
            <a:ext cx="9144000" cy="449676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pic>
        <p:nvPicPr>
          <p:cNvPr id="1026" name="Picture 2" descr="Андрей Николаевич Павленко.JPG">
            <a:extLst>
              <a:ext uri="{FF2B5EF4-FFF2-40B4-BE49-F238E27FC236}">
                <a16:creationId xmlns:a16="http://schemas.microsoft.com/office/drawing/2014/main" id="{8DC66A39-3C02-4978-8FE6-D01EF0DF5B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900" y="1032611"/>
            <a:ext cx="2997264" cy="3334867"/>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a:extLst>
              <a:ext uri="{FF2B5EF4-FFF2-40B4-BE49-F238E27FC236}">
                <a16:creationId xmlns:a16="http://schemas.microsoft.com/office/drawing/2014/main" id="{EC01EC34-A4B6-4878-A4F8-7FEB96A42C3C}"/>
              </a:ext>
            </a:extLst>
          </p:cNvPr>
          <p:cNvSpPr/>
          <p:nvPr/>
        </p:nvSpPr>
        <p:spPr>
          <a:xfrm>
            <a:off x="118577" y="106326"/>
            <a:ext cx="8380381" cy="2862322"/>
          </a:xfrm>
          <a:prstGeom prst="rect">
            <a:avLst/>
          </a:prstGeom>
        </p:spPr>
        <p:txBody>
          <a:bodyPr wrap="square">
            <a:spAutoFit/>
          </a:bodyPr>
          <a:lstStyle/>
          <a:p>
            <a:r>
              <a:rPr lang="ru-RU" sz="3200" b="1" i="1" dirty="0">
                <a:solidFill>
                  <a:srgbClr val="FF0000"/>
                </a:solidFill>
                <a:latin typeface="Verdana" panose="020B0604030504040204" pitchFamily="34" charset="0"/>
                <a:ea typeface="Verdana" panose="020B0604030504040204" pitchFamily="34" charset="0"/>
              </a:rPr>
              <a:t>Философия</a:t>
            </a:r>
          </a:p>
          <a:p>
            <a:endParaRPr lang="ru-RU" sz="2000" b="1" dirty="0"/>
          </a:p>
          <a:p>
            <a:r>
              <a:rPr lang="ru-RU" sz="2000" b="1" dirty="0"/>
              <a:t>Андрей Николаевич Павленко</a:t>
            </a:r>
            <a:r>
              <a:rPr lang="ru-RU" sz="2000" dirty="0"/>
              <a:t> </a:t>
            </a:r>
          </a:p>
          <a:p>
            <a:r>
              <a:rPr lang="ru-RU" dirty="0"/>
              <a:t>(род. 14 октября 1958) — русский философ, специалист в области философии науки, онтологии и эпистемологии, доктор философских наук, </a:t>
            </a:r>
          </a:p>
          <a:p>
            <a:r>
              <a:rPr lang="ru-RU" dirty="0"/>
              <a:t>профессор РУДН 2000 – 2020. </a:t>
            </a:r>
          </a:p>
          <a:p>
            <a:r>
              <a:rPr lang="ru-RU" dirty="0"/>
              <a:t>Википедия</a:t>
            </a:r>
          </a:p>
          <a:p>
            <a:endParaRPr lang="ru-RU" dirty="0"/>
          </a:p>
          <a:p>
            <a:endParaRPr lang="ru-RU" dirty="0"/>
          </a:p>
        </p:txBody>
      </p:sp>
      <p:sp>
        <p:nvSpPr>
          <p:cNvPr id="10" name="Прямоугольник 9">
            <a:extLst>
              <a:ext uri="{FF2B5EF4-FFF2-40B4-BE49-F238E27FC236}">
                <a16:creationId xmlns:a16="http://schemas.microsoft.com/office/drawing/2014/main" id="{496F3B7C-1269-487A-A982-D63E11E2961B}"/>
              </a:ext>
            </a:extLst>
          </p:cNvPr>
          <p:cNvSpPr/>
          <p:nvPr/>
        </p:nvSpPr>
        <p:spPr>
          <a:xfrm>
            <a:off x="56741" y="2836118"/>
            <a:ext cx="6269714" cy="1708609"/>
          </a:xfrm>
          <a:prstGeom prst="rect">
            <a:avLst/>
          </a:prstGeom>
        </p:spPr>
        <p:txBody>
          <a:bodyPr wrap="square">
            <a:spAutoFit/>
          </a:bodyPr>
          <a:lstStyle/>
          <a:p>
            <a:pPr>
              <a:lnSpc>
                <a:spcPct val="150000"/>
              </a:lnSpc>
            </a:pPr>
            <a:r>
              <a:rPr lang="ru-RU" dirty="0">
                <a:solidFill>
                  <a:srgbClr val="FF0000"/>
                </a:solidFill>
                <a:latin typeface="Verdana" panose="020B0604030504040204" pitchFamily="34" charset="0"/>
              </a:rPr>
              <a:t>«экологическая проблема» есть </a:t>
            </a:r>
            <a:r>
              <a:rPr lang="ru-RU" b="1" dirty="0">
                <a:solidFill>
                  <a:srgbClr val="FF0000"/>
                </a:solidFill>
                <a:latin typeface="Verdana" panose="020B0604030504040204" pitchFamily="34" charset="0"/>
              </a:rPr>
              <a:t>следствие </a:t>
            </a:r>
            <a:r>
              <a:rPr lang="ru-RU" dirty="0">
                <a:solidFill>
                  <a:srgbClr val="FF0000"/>
                </a:solidFill>
                <a:latin typeface="Verdana" panose="020B0604030504040204" pitchFamily="34" charset="0"/>
              </a:rPr>
              <a:t>определенных </a:t>
            </a:r>
            <a:r>
              <a:rPr lang="ru-RU" b="1" dirty="0">
                <a:solidFill>
                  <a:srgbClr val="FF0000"/>
                </a:solidFill>
                <a:latin typeface="Verdana" panose="020B0604030504040204" pitchFamily="34" charset="0"/>
              </a:rPr>
              <a:t>поведенческих реакций </a:t>
            </a:r>
            <a:r>
              <a:rPr lang="ru-RU" dirty="0">
                <a:solidFill>
                  <a:srgbClr val="FF0000"/>
                </a:solidFill>
                <a:latin typeface="Verdana" panose="020B0604030504040204" pitchFamily="34" charset="0"/>
              </a:rPr>
              <a:t>человека </a:t>
            </a:r>
            <a:r>
              <a:rPr lang="ru-RU" b="1" dirty="0">
                <a:solidFill>
                  <a:srgbClr val="FF0000"/>
                </a:solidFill>
                <a:latin typeface="Verdana" panose="020B0604030504040204" pitchFamily="34" charset="0"/>
              </a:rPr>
              <a:t>сообразно определенным ценностям. </a:t>
            </a:r>
            <a:endParaRPr lang="ru-RU" b="1" dirty="0">
              <a:solidFill>
                <a:srgbClr val="FF0000"/>
              </a:solidFill>
            </a:endParaRPr>
          </a:p>
        </p:txBody>
      </p:sp>
    </p:spTree>
    <p:extLst>
      <p:ext uri="{BB962C8B-B14F-4D97-AF65-F5344CB8AC3E}">
        <p14:creationId xmlns:p14="http://schemas.microsoft.com/office/powerpoint/2010/main" val="4033923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5575" y="84305"/>
            <a:ext cx="8768683" cy="1763949"/>
          </a:xfrm>
        </p:spPr>
        <p:txBody>
          <a:bodyPr>
            <a:noAutofit/>
          </a:bodyPr>
          <a:lstStyle/>
          <a:p>
            <a:pPr algn="l"/>
            <a:br>
              <a:rPr lang="ru-RU" sz="2800" dirty="0">
                <a:solidFill>
                  <a:srgbClr val="00B0F0"/>
                </a:solidFill>
                <a:latin typeface="Trebuchet MS" pitchFamily="34" charset="0"/>
              </a:rPr>
            </a:br>
            <a:br>
              <a:rPr lang="ru-RU" sz="2800" dirty="0">
                <a:solidFill>
                  <a:srgbClr val="00B0F0"/>
                </a:solidFill>
                <a:latin typeface="Trebuchet MS" pitchFamily="34" charset="0"/>
              </a:rPr>
            </a:br>
            <a:br>
              <a:rPr lang="ru-RU" sz="2800" dirty="0">
                <a:solidFill>
                  <a:srgbClr val="00B0F0"/>
                </a:solidFill>
                <a:latin typeface="Trebuchet MS" pitchFamily="34" charset="0"/>
              </a:rPr>
            </a:br>
            <a:endParaRPr lang="en-US" sz="2800" b="1" dirty="0">
              <a:solidFill>
                <a:srgbClr val="00B0F0"/>
              </a:solidFill>
              <a:latin typeface="Trebuchet MS" pitchFamily="34" charset="0"/>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32</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75" y="888460"/>
            <a:ext cx="9063142" cy="3538879"/>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Прямоугольник 5"/>
          <p:cNvSpPr/>
          <p:nvPr/>
        </p:nvSpPr>
        <p:spPr>
          <a:xfrm>
            <a:off x="155575" y="888460"/>
            <a:ext cx="7081804" cy="646331"/>
          </a:xfrm>
          <a:prstGeom prst="rect">
            <a:avLst/>
          </a:prstGeom>
        </p:spPr>
        <p:txBody>
          <a:bodyPr wrap="square">
            <a:spAutoFit/>
          </a:bodyPr>
          <a:lstStyle/>
          <a:p>
            <a:endParaRPr lang="ru-RU" dirty="0"/>
          </a:p>
          <a:p>
            <a:endParaRPr lang="ru-RU" dirty="0"/>
          </a:p>
        </p:txBody>
      </p:sp>
      <p:sp>
        <p:nvSpPr>
          <p:cNvPr id="8" name="AutoShape 2" descr="https://regnum.ru/uploads/pictures/news/2016/11/24/regnum_picture_147997503138104_normal.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AutoShape 4" descr="https://regnum.ru/uploads/pictures/news/2016/11/24/regnum_picture_147997503138104_normal.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Прямоугольник 8">
            <a:extLst>
              <a:ext uri="{FF2B5EF4-FFF2-40B4-BE49-F238E27FC236}">
                <a16:creationId xmlns:a16="http://schemas.microsoft.com/office/drawing/2014/main" id="{15E16E34-8E9E-40D4-9F69-BC1ADD778C5B}"/>
              </a:ext>
            </a:extLst>
          </p:cNvPr>
          <p:cNvSpPr/>
          <p:nvPr/>
        </p:nvSpPr>
        <p:spPr>
          <a:xfrm>
            <a:off x="0" y="361890"/>
            <a:ext cx="9144000" cy="3693319"/>
          </a:xfrm>
          <a:prstGeom prst="rect">
            <a:avLst/>
          </a:prstGeom>
        </p:spPr>
        <p:txBody>
          <a:bodyPr wrap="square">
            <a:spAutoFit/>
          </a:bodyPr>
          <a:lstStyle/>
          <a:p>
            <a:r>
              <a:rPr lang="ru-RU" dirty="0">
                <a:solidFill>
                  <a:srgbClr val="261808"/>
                </a:solidFill>
                <a:latin typeface="Verdana" panose="020B0604030504040204" pitchFamily="34" charset="0"/>
              </a:rPr>
              <a:t>основные задачи для теоретического решения </a:t>
            </a:r>
          </a:p>
          <a:p>
            <a:endParaRPr lang="ru-RU" dirty="0">
              <a:solidFill>
                <a:srgbClr val="261808"/>
              </a:solidFill>
              <a:latin typeface="Verdana" panose="020B0604030504040204" pitchFamily="34" charset="0"/>
            </a:endParaRPr>
          </a:p>
          <a:p>
            <a:pPr marL="342900" indent="-342900">
              <a:buFont typeface="Wingdings" panose="05000000000000000000" pitchFamily="2" charset="2"/>
              <a:buChar char="ü"/>
            </a:pPr>
            <a:r>
              <a:rPr lang="ru-RU" dirty="0">
                <a:solidFill>
                  <a:srgbClr val="261808"/>
                </a:solidFill>
                <a:latin typeface="Verdana" panose="020B0604030504040204" pitchFamily="34" charset="0"/>
              </a:rPr>
              <a:t>рассмотреть и проанализировать </a:t>
            </a:r>
            <a:r>
              <a:rPr lang="ru-RU" i="1" dirty="0">
                <a:solidFill>
                  <a:srgbClr val="261808"/>
                </a:solidFill>
                <a:latin typeface="Verdana" panose="020B0604030504040204" pitchFamily="34" charset="0"/>
              </a:rPr>
              <a:t>зависимость </a:t>
            </a:r>
            <a:r>
              <a:rPr lang="ru-RU" dirty="0">
                <a:solidFill>
                  <a:srgbClr val="261808"/>
                </a:solidFill>
                <a:latin typeface="Verdana" panose="020B0604030504040204" pitchFamily="34" charset="0"/>
              </a:rPr>
              <a:t>«экологически ориентированных» и «экологически неориентированных» взглядов от определенного понимания этических и моральных ценностей.</a:t>
            </a:r>
          </a:p>
          <a:p>
            <a:endParaRPr lang="ru-RU" dirty="0">
              <a:solidFill>
                <a:srgbClr val="261808"/>
              </a:solidFill>
              <a:latin typeface="Verdana" panose="020B0604030504040204" pitchFamily="34" charset="0"/>
            </a:endParaRPr>
          </a:p>
          <a:p>
            <a:pPr marL="342900" indent="-342900">
              <a:buFont typeface="Wingdings" panose="05000000000000000000" pitchFamily="2" charset="2"/>
              <a:buChar char="ü"/>
            </a:pPr>
            <a:r>
              <a:rPr lang="ru-RU" dirty="0">
                <a:solidFill>
                  <a:srgbClr val="261808"/>
                </a:solidFill>
                <a:latin typeface="Verdana" panose="020B0604030504040204" pitchFamily="34" charset="0"/>
              </a:rPr>
              <a:t>выявить роль «</a:t>
            </a:r>
            <a:r>
              <a:rPr lang="ru-RU" i="1" dirty="0">
                <a:solidFill>
                  <a:srgbClr val="261808"/>
                </a:solidFill>
                <a:latin typeface="Verdana" panose="020B0604030504040204" pitchFamily="34" charset="0"/>
              </a:rPr>
              <a:t>кризиса</a:t>
            </a:r>
            <a:r>
              <a:rPr lang="ru-RU" dirty="0">
                <a:solidFill>
                  <a:srgbClr val="261808"/>
                </a:solidFill>
                <a:latin typeface="Verdana" panose="020B0604030504040204" pitchFamily="34" charset="0"/>
              </a:rPr>
              <a:t>» – неспособность старых этических ценностей управлять поведением человека в новых условиях – в эволюции человеческого рода, в целом, и в современной ситуации, в особенности.</a:t>
            </a:r>
          </a:p>
          <a:p>
            <a:pPr marL="285750" indent="-285750">
              <a:buFont typeface="Wingdings" panose="05000000000000000000" pitchFamily="2" charset="2"/>
              <a:buChar char="ü"/>
            </a:pPr>
            <a:endParaRPr lang="ru-RU" dirty="0">
              <a:solidFill>
                <a:srgbClr val="261808"/>
              </a:solidFill>
              <a:latin typeface="Verdana" panose="020B0604030504040204" pitchFamily="34" charset="0"/>
            </a:endParaRPr>
          </a:p>
          <a:p>
            <a:pPr marL="342900" indent="-342900">
              <a:buFont typeface="Wingdings" panose="05000000000000000000" pitchFamily="2" charset="2"/>
              <a:buChar char="ü"/>
            </a:pPr>
            <a:r>
              <a:rPr lang="ru-RU" dirty="0">
                <a:solidFill>
                  <a:srgbClr val="261808"/>
                </a:solidFill>
                <a:latin typeface="Verdana" panose="020B0604030504040204" pitchFamily="34" charset="0"/>
              </a:rPr>
              <a:t>рассмотреть </a:t>
            </a:r>
            <a:r>
              <a:rPr lang="ru-RU" i="1" dirty="0">
                <a:solidFill>
                  <a:srgbClr val="261808"/>
                </a:solidFill>
                <a:latin typeface="Verdana" panose="020B0604030504040204" pitchFamily="34" charset="0"/>
              </a:rPr>
              <a:t>превращения современного бытия</a:t>
            </a:r>
            <a:r>
              <a:rPr lang="ru-RU" dirty="0">
                <a:solidFill>
                  <a:srgbClr val="261808"/>
                </a:solidFill>
                <a:latin typeface="Verdana" panose="020B0604030504040204" pitchFamily="34" charset="0"/>
              </a:rPr>
              <a:t> и его феноменальных следствий. </a:t>
            </a:r>
          </a:p>
        </p:txBody>
      </p:sp>
    </p:spTree>
    <p:extLst>
      <p:ext uri="{BB962C8B-B14F-4D97-AF65-F5344CB8AC3E}">
        <p14:creationId xmlns:p14="http://schemas.microsoft.com/office/powerpoint/2010/main" val="4219979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33</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92" y="431171"/>
            <a:ext cx="9144000" cy="449676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7" name="Прямоугольник 6">
            <a:extLst>
              <a:ext uri="{FF2B5EF4-FFF2-40B4-BE49-F238E27FC236}">
                <a16:creationId xmlns:a16="http://schemas.microsoft.com/office/drawing/2014/main" id="{4BC5F082-6DA8-441B-B099-B15CDECBA1BD}"/>
              </a:ext>
            </a:extLst>
          </p:cNvPr>
          <p:cNvSpPr/>
          <p:nvPr/>
        </p:nvSpPr>
        <p:spPr>
          <a:xfrm>
            <a:off x="276483" y="715925"/>
            <a:ext cx="8364244" cy="2465290"/>
          </a:xfrm>
          <a:prstGeom prst="rect">
            <a:avLst/>
          </a:prstGeom>
        </p:spPr>
        <p:txBody>
          <a:bodyPr wrap="square">
            <a:spAutoFit/>
          </a:bodyPr>
          <a:lstStyle/>
          <a:p>
            <a:pPr>
              <a:lnSpc>
                <a:spcPct val="200000"/>
              </a:lnSpc>
            </a:pPr>
            <a:r>
              <a:rPr lang="ru-RU" sz="2000" i="1" dirty="0">
                <a:solidFill>
                  <a:srgbClr val="261808"/>
                </a:solidFill>
                <a:latin typeface="Verdana" panose="020B0604030504040204" pitchFamily="34" charset="0"/>
              </a:rPr>
              <a:t>чисто теоретической точки зрения допустимо говорить о таком решении экологической проблемы, </a:t>
            </a:r>
          </a:p>
          <a:p>
            <a:pPr>
              <a:lnSpc>
                <a:spcPct val="200000"/>
              </a:lnSpc>
            </a:pPr>
            <a:r>
              <a:rPr lang="ru-RU" sz="2000" i="1" dirty="0">
                <a:solidFill>
                  <a:srgbClr val="261808"/>
                </a:solidFill>
                <a:latin typeface="Verdana" panose="020B0604030504040204" pitchFamily="34" charset="0"/>
              </a:rPr>
              <a:t>которое предполагает не приведение «среды к человеку», а, наоборот, </a:t>
            </a:r>
            <a:r>
              <a:rPr lang="ru-RU" sz="2000" b="1" i="1" dirty="0">
                <a:solidFill>
                  <a:srgbClr val="261808"/>
                </a:solidFill>
                <a:latin typeface="Verdana" panose="020B0604030504040204" pitchFamily="34" charset="0"/>
              </a:rPr>
              <a:t>приведение «человека к среде».</a:t>
            </a:r>
            <a:endParaRPr lang="ru-RU" sz="2000" b="1" i="1" dirty="0"/>
          </a:p>
        </p:txBody>
      </p:sp>
    </p:spTree>
    <p:extLst>
      <p:ext uri="{BB962C8B-B14F-4D97-AF65-F5344CB8AC3E}">
        <p14:creationId xmlns:p14="http://schemas.microsoft.com/office/powerpoint/2010/main" val="1070031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34</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08"/>
            <a:ext cx="9144000" cy="4919995"/>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8" name="Прямоугольник 7">
            <a:extLst>
              <a:ext uri="{FF2B5EF4-FFF2-40B4-BE49-F238E27FC236}">
                <a16:creationId xmlns:a16="http://schemas.microsoft.com/office/drawing/2014/main" id="{F1CAB81F-7260-4D04-B1A2-132F88913EF7}"/>
              </a:ext>
            </a:extLst>
          </p:cNvPr>
          <p:cNvSpPr/>
          <p:nvPr/>
        </p:nvSpPr>
        <p:spPr>
          <a:xfrm>
            <a:off x="460374" y="2743200"/>
            <a:ext cx="8534769" cy="2062552"/>
          </a:xfrm>
          <a:prstGeom prst="rect">
            <a:avLst/>
          </a:prstGeom>
        </p:spPr>
        <p:txBody>
          <a:bodyPr wrap="square">
            <a:spAutoFit/>
          </a:bodyPr>
          <a:lstStyle/>
          <a:p>
            <a:pPr>
              <a:lnSpc>
                <a:spcPct val="107000"/>
              </a:lnSpc>
              <a:spcAft>
                <a:spcPts val="800"/>
              </a:spcAft>
            </a:pPr>
            <a:r>
              <a:rPr lang="ru-RU" dirty="0">
                <a:solidFill>
                  <a:srgbClr val="000000"/>
                </a:solidFill>
                <a:latin typeface="Segoe UI" panose="020B0502040204020203" pitchFamily="34" charset="0"/>
                <a:ea typeface="Calibri" panose="020F0502020204030204" pitchFamily="34" charset="0"/>
                <a:cs typeface="Times New Roman" panose="02020603050405020304" pitchFamily="18" charset="0"/>
              </a:rPr>
              <a:t>«Третьим моим правилом было всегда стремиться побеждать скорее себя, чем судьбу (</a:t>
            </a:r>
            <a:r>
              <a:rPr lang="ru-RU" dirty="0" err="1">
                <a:solidFill>
                  <a:srgbClr val="000000"/>
                </a:solidFill>
                <a:latin typeface="Segoe UI" panose="020B0502040204020203" pitchFamily="34" charset="0"/>
                <a:ea typeface="Calibri" panose="020F0502020204030204" pitchFamily="34" charset="0"/>
                <a:cs typeface="Times New Roman" panose="02020603050405020304" pitchFamily="18" charset="0"/>
              </a:rPr>
              <a:t>fortune</a:t>
            </a:r>
            <a:r>
              <a:rPr lang="ru-RU" dirty="0">
                <a:solidFill>
                  <a:srgbClr val="000000"/>
                </a:solidFill>
                <a:latin typeface="Segoe UI" panose="020B0502040204020203" pitchFamily="34" charset="0"/>
                <a:ea typeface="Calibri" panose="020F0502020204030204" pitchFamily="34" charset="0"/>
                <a:cs typeface="Times New Roman" panose="02020603050405020304" pitchFamily="18" charset="0"/>
              </a:rPr>
              <a:t>), изменять свои желания, а не порядок мира и вообще привыкнуть к мысли, что в полной нашей власти находятся только наши мысли.»</a:t>
            </a:r>
          </a:p>
          <a:p>
            <a:pPr>
              <a:lnSpc>
                <a:spcPct val="107000"/>
              </a:lnSpc>
              <a:spcAft>
                <a:spcPts val="800"/>
              </a:spcAft>
            </a:pPr>
            <a:r>
              <a:rPr lang="ru-RU" dirty="0">
                <a:solidFill>
                  <a:srgbClr val="000000"/>
                </a:solidFill>
                <a:latin typeface="Segoe UI" panose="020B0502040204020203" pitchFamily="34" charset="0"/>
                <a:ea typeface="Calibri" panose="020F0502020204030204" pitchFamily="34" charset="0"/>
                <a:cs typeface="Times New Roman" panose="02020603050405020304" pitchFamily="18" charset="0"/>
              </a:rPr>
              <a:t>(правила морали Р. Декарта).</a:t>
            </a: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ru-RU"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3" name="Рисунок 2" descr="Рене Декарт">
            <a:extLst>
              <a:ext uri="{FF2B5EF4-FFF2-40B4-BE49-F238E27FC236}">
                <a16:creationId xmlns:a16="http://schemas.microsoft.com/office/drawing/2014/main" id="{985C8B2C-ED2C-4791-B6C9-6499CF54AA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38" y="110593"/>
            <a:ext cx="1873250" cy="248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Рисунок 1" descr="Титульный лист первого издания трактата Рене Декарта «Рассуждение о методе» 1637 года.">
            <a:extLst>
              <a:ext uri="{FF2B5EF4-FFF2-40B4-BE49-F238E27FC236}">
                <a16:creationId xmlns:a16="http://schemas.microsoft.com/office/drawing/2014/main" id="{3B0960B7-2A6A-42D2-8368-BCB5D0D422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2529" y="111372"/>
            <a:ext cx="1544468" cy="2479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Прямоугольник 8">
            <a:extLst>
              <a:ext uri="{FF2B5EF4-FFF2-40B4-BE49-F238E27FC236}">
                <a16:creationId xmlns:a16="http://schemas.microsoft.com/office/drawing/2014/main" id="{E067BA31-12FB-4C43-AB77-2BDDEAECC5C9}"/>
              </a:ext>
            </a:extLst>
          </p:cNvPr>
          <p:cNvSpPr/>
          <p:nvPr/>
        </p:nvSpPr>
        <p:spPr>
          <a:xfrm>
            <a:off x="3953379" y="231814"/>
            <a:ext cx="5093068" cy="1546001"/>
          </a:xfrm>
          <a:prstGeom prst="rect">
            <a:avLst/>
          </a:prstGeom>
        </p:spPr>
        <p:txBody>
          <a:bodyPr wrap="square">
            <a:spAutoFit/>
          </a:bodyPr>
          <a:lstStyle/>
          <a:p>
            <a:pPr algn="ctr">
              <a:lnSpc>
                <a:spcPts val="2850"/>
              </a:lnSpc>
              <a:spcAft>
                <a:spcPts val="0"/>
              </a:spcAft>
            </a:pPr>
            <a:r>
              <a:rPr lang="ru-RU" b="1" kern="1800" cap="all" spc="3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РЕНЕ ДЕКАРТ:</a:t>
            </a:r>
            <a:br>
              <a:rPr lang="ru-RU" b="1" kern="1800" cap="all" spc="3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br>
            <a:r>
              <a:rPr lang="ru-RU" b="1" kern="1800" cap="all" spc="30" dirty="0">
                <a:solidFill>
                  <a:srgbClr val="333333"/>
                </a:solidFill>
                <a:latin typeface="Segoe UI" panose="020B0502040204020203" pitchFamily="34" charset="0"/>
                <a:ea typeface="Times New Roman" panose="02020603050405020304" pitchFamily="18" charset="0"/>
                <a:cs typeface="Times New Roman" panose="02020603050405020304" pitchFamily="18" charset="0"/>
              </a:rPr>
              <a:t>РАССУЖДЕНИЕ О МЕТОДЕ, ЧТОБЫ ВЕРНО НАПРАВЛЯТЬ СВОЙ РАЗУМ И ОТЫСКИВАТЬ ИСТИНУ В НАУКАХ</a:t>
            </a:r>
            <a:endParaRPr lang="ru-RU"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63827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35</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42" y="748900"/>
            <a:ext cx="9027459" cy="357454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Прямоугольник 8">
            <a:extLst>
              <a:ext uri="{FF2B5EF4-FFF2-40B4-BE49-F238E27FC236}">
                <a16:creationId xmlns:a16="http://schemas.microsoft.com/office/drawing/2014/main" id="{033EDF0A-DC6F-4DD5-BA19-3BB3B6EEFD6F}"/>
              </a:ext>
            </a:extLst>
          </p:cNvPr>
          <p:cNvSpPr/>
          <p:nvPr/>
        </p:nvSpPr>
        <p:spPr>
          <a:xfrm>
            <a:off x="81098" y="901300"/>
            <a:ext cx="3207907" cy="2539606"/>
          </a:xfrm>
          <a:prstGeom prst="rect">
            <a:avLst/>
          </a:prstGeom>
        </p:spPr>
        <p:txBody>
          <a:bodyPr wrap="square">
            <a:spAutoFit/>
          </a:bodyPr>
          <a:lstStyle/>
          <a:p>
            <a:pPr>
              <a:lnSpc>
                <a:spcPct val="150000"/>
              </a:lnSpc>
            </a:pPr>
            <a:r>
              <a:rPr lang="ru-RU" dirty="0">
                <a:solidFill>
                  <a:srgbClr val="261808"/>
                </a:solidFill>
                <a:latin typeface="Verdana" panose="020B0604030504040204" pitchFamily="34" charset="0"/>
              </a:rPr>
              <a:t>в сферу нравственных отношений «человек-человек» включается новый ряд аспектов отношений «человек – природа». </a:t>
            </a:r>
            <a:endParaRPr lang="ru-RU" dirty="0"/>
          </a:p>
        </p:txBody>
      </p:sp>
      <p:sp>
        <p:nvSpPr>
          <p:cNvPr id="2" name="Прямоугольник 1">
            <a:extLst>
              <a:ext uri="{FF2B5EF4-FFF2-40B4-BE49-F238E27FC236}">
                <a16:creationId xmlns:a16="http://schemas.microsoft.com/office/drawing/2014/main" id="{AFFE61AD-4404-4C71-8DC0-D3605F78A269}"/>
              </a:ext>
            </a:extLst>
          </p:cNvPr>
          <p:cNvSpPr/>
          <p:nvPr/>
        </p:nvSpPr>
        <p:spPr>
          <a:xfrm>
            <a:off x="3019647" y="699748"/>
            <a:ext cx="5902305" cy="3679662"/>
          </a:xfrm>
          <a:prstGeom prst="rect">
            <a:avLst/>
          </a:prstGeom>
        </p:spPr>
        <p:txBody>
          <a:bodyPr wrap="square">
            <a:spAutoFit/>
          </a:bodyPr>
          <a:lstStyle/>
          <a:p>
            <a:pPr algn="just">
              <a:lnSpc>
                <a:spcPct val="150000"/>
              </a:lnSpc>
              <a:spcBef>
                <a:spcPts val="600"/>
              </a:spcBef>
              <a:spcAft>
                <a:spcPts val="600"/>
              </a:spcAft>
            </a:pPr>
            <a:r>
              <a:rPr lang="ru-RU" dirty="0">
                <a:latin typeface="Times New Roman" panose="02020603050405020304" pitchFamily="18" charset="0"/>
                <a:ea typeface="Calibri" panose="020F0502020204030204" pitchFamily="34" charset="0"/>
                <a:cs typeface="Times New Roman" panose="02020603050405020304" pitchFamily="18" charset="0"/>
              </a:rPr>
              <a:t>Единственный способ справиться с катастрофой – полностью пересмотреть существующую систему моральных ценностей, отведя в ней больше места остальным формам жизни. </a:t>
            </a:r>
          </a:p>
          <a:p>
            <a:pPr algn="just">
              <a:lnSpc>
                <a:spcPct val="150000"/>
              </a:lnSpc>
              <a:spcBef>
                <a:spcPts val="600"/>
              </a:spcBef>
              <a:spcAft>
                <a:spcPts val="600"/>
              </a:spcAft>
            </a:pPr>
            <a:r>
              <a:rPr lang="ru-RU" i="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Главный императив экологической этики – не причиняй вреда биосфере. </a:t>
            </a:r>
          </a:p>
          <a:p>
            <a:pPr algn="just">
              <a:lnSpc>
                <a:spcPct val="150000"/>
              </a:lnSpc>
              <a:spcBef>
                <a:spcPts val="600"/>
              </a:spcBef>
              <a:spcAft>
                <a:spcPts val="600"/>
              </a:spcAft>
            </a:pPr>
            <a:r>
              <a:rPr lang="ru-RU" dirty="0">
                <a:latin typeface="Times New Roman" panose="02020603050405020304" pitchFamily="18" charset="0"/>
                <a:ea typeface="Calibri" panose="020F0502020204030204" pitchFamily="34" charset="0"/>
                <a:cs typeface="Times New Roman" panose="02020603050405020304" pitchFamily="18" charset="0"/>
              </a:rPr>
              <a:t>Это есть </a:t>
            </a:r>
            <a:r>
              <a:rPr lang="ru-RU" b="1" dirty="0">
                <a:latin typeface="Times New Roman" panose="02020603050405020304" pitchFamily="18" charset="0"/>
                <a:ea typeface="Calibri" panose="020F0502020204030204" pitchFamily="34" charset="0"/>
                <a:cs typeface="Times New Roman" panose="02020603050405020304" pitchFamily="18" charset="0"/>
              </a:rPr>
              <a:t>практическая реализация разума</a:t>
            </a:r>
            <a:r>
              <a:rPr lang="ru-RU" dirty="0">
                <a:latin typeface="Times New Roman" panose="02020603050405020304" pitchFamily="18" charset="0"/>
                <a:ea typeface="Calibri" panose="020F0502020204030204" pitchFamily="34" charset="0"/>
                <a:cs typeface="Times New Roman" panose="02020603050405020304" pitchFamily="18" charset="0"/>
              </a:rPr>
              <a:t>, носителями которого мы, как биологический вид, являемся.</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5A51D96B-4F8E-4CF0-91F2-D105AABF674E}"/>
              </a:ext>
            </a:extLst>
          </p:cNvPr>
          <p:cNvSpPr/>
          <p:nvPr/>
        </p:nvSpPr>
        <p:spPr>
          <a:xfrm>
            <a:off x="460375" y="85060"/>
            <a:ext cx="5705971" cy="731419"/>
          </a:xfrm>
          <a:prstGeom prst="rect">
            <a:avLst/>
          </a:prstGeom>
        </p:spPr>
        <p:txBody>
          <a:bodyPr wrap="square">
            <a:spAutoFit/>
          </a:bodyPr>
          <a:lstStyle/>
          <a:p>
            <a:pPr>
              <a:lnSpc>
                <a:spcPct val="150000"/>
              </a:lnSpc>
            </a:pPr>
            <a:r>
              <a:rPr lang="ru-RU" sz="3200" b="1" dirty="0">
                <a:latin typeface="Verdana" panose="020B0604030504040204" pitchFamily="34" charset="0"/>
              </a:rPr>
              <a:t>Экологическая этика: </a:t>
            </a:r>
          </a:p>
        </p:txBody>
      </p:sp>
    </p:spTree>
    <p:extLst>
      <p:ext uri="{BB962C8B-B14F-4D97-AF65-F5344CB8AC3E}">
        <p14:creationId xmlns:p14="http://schemas.microsoft.com/office/powerpoint/2010/main" val="1821446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36</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75" y="159950"/>
            <a:ext cx="8871884" cy="426739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84931" y="-19400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 name="Прямоугольник 1">
            <a:extLst>
              <a:ext uri="{FF2B5EF4-FFF2-40B4-BE49-F238E27FC236}">
                <a16:creationId xmlns:a16="http://schemas.microsoft.com/office/drawing/2014/main" id="{C755EB41-EE7C-4AA7-A815-EA202A6D7D2C}"/>
              </a:ext>
            </a:extLst>
          </p:cNvPr>
          <p:cNvSpPr/>
          <p:nvPr/>
        </p:nvSpPr>
        <p:spPr>
          <a:xfrm>
            <a:off x="1084521" y="254227"/>
            <a:ext cx="6223591" cy="3277820"/>
          </a:xfrm>
          <a:prstGeom prst="rect">
            <a:avLst/>
          </a:prstGeom>
        </p:spPr>
        <p:txBody>
          <a:bodyPr wrap="square">
            <a:spAutoFit/>
          </a:bodyPr>
          <a:lstStyle/>
          <a:p>
            <a:pPr algn="just">
              <a:lnSpc>
                <a:spcPct val="150000"/>
              </a:lnSpc>
            </a:pPr>
            <a:r>
              <a:rPr lang="ru-RU" dirty="0">
                <a:solidFill>
                  <a:srgbClr val="261808"/>
                </a:solidFill>
                <a:latin typeface="Verdana" panose="020B0604030504040204" pitchFamily="34" charset="0"/>
              </a:rPr>
              <a:t>Природное (окружающее) бытие человека также характеризуется рядом существенных изменений. </a:t>
            </a:r>
          </a:p>
          <a:p>
            <a:pPr algn="just">
              <a:lnSpc>
                <a:spcPct val="150000"/>
              </a:lnSpc>
            </a:pPr>
            <a:r>
              <a:rPr lang="ru-RU" dirty="0">
                <a:solidFill>
                  <a:srgbClr val="261808"/>
                </a:solidFill>
                <a:latin typeface="Verdana" panose="020B0604030504040204" pitchFamily="34" charset="0"/>
              </a:rPr>
              <a:t>				</a:t>
            </a:r>
          </a:p>
          <a:p>
            <a:pPr marL="285750" indent="-285750" algn="just">
              <a:lnSpc>
                <a:spcPct val="200000"/>
              </a:lnSpc>
              <a:buFont typeface="Wingdings" panose="05000000000000000000" pitchFamily="2" charset="2"/>
              <a:buChar char="Ø"/>
            </a:pPr>
            <a:r>
              <a:rPr lang="ru-RU" dirty="0">
                <a:solidFill>
                  <a:srgbClr val="261808"/>
                </a:solidFill>
                <a:latin typeface="Verdana" panose="020B0604030504040204" pitchFamily="34" charset="0"/>
              </a:rPr>
              <a:t>				</a:t>
            </a:r>
            <a:r>
              <a:rPr lang="ru-RU" b="1" dirty="0">
                <a:solidFill>
                  <a:srgbClr val="261808"/>
                </a:solidFill>
                <a:latin typeface="Verdana" panose="020B0604030504040204" pitchFamily="34" charset="0"/>
              </a:rPr>
              <a:t>Антропогенные.</a:t>
            </a:r>
          </a:p>
          <a:p>
            <a:pPr marL="285750" indent="-285750" algn="just">
              <a:lnSpc>
                <a:spcPct val="200000"/>
              </a:lnSpc>
              <a:buFont typeface="Wingdings" panose="05000000000000000000" pitchFamily="2" charset="2"/>
              <a:buChar char="Ø"/>
            </a:pPr>
            <a:r>
              <a:rPr lang="ru-RU" b="1" dirty="0">
                <a:solidFill>
                  <a:srgbClr val="261808"/>
                </a:solidFill>
                <a:latin typeface="Verdana" panose="020B0604030504040204" pitchFamily="34" charset="0"/>
              </a:rPr>
              <a:t>				Космогенные изменения.</a:t>
            </a:r>
          </a:p>
          <a:p>
            <a:pPr marL="285750" indent="-285750" algn="just">
              <a:lnSpc>
                <a:spcPct val="200000"/>
              </a:lnSpc>
              <a:buFont typeface="Wingdings" panose="05000000000000000000" pitchFamily="2" charset="2"/>
              <a:buChar char="Ø"/>
            </a:pPr>
            <a:endParaRPr lang="ru-RU" dirty="0">
              <a:solidFill>
                <a:srgbClr val="261808"/>
              </a:solidFill>
              <a:latin typeface="Verdana" panose="020B0604030504040204" pitchFamily="34" charset="0"/>
            </a:endParaRPr>
          </a:p>
          <a:p>
            <a:pPr algn="just"/>
            <a:endParaRPr lang="ru-RU" dirty="0">
              <a:solidFill>
                <a:srgbClr val="261808"/>
              </a:solidFill>
              <a:latin typeface="Verdana" panose="020B0604030504040204" pitchFamily="34" charset="0"/>
            </a:endParaRPr>
          </a:p>
        </p:txBody>
      </p:sp>
    </p:spTree>
    <p:extLst>
      <p:ext uri="{BB962C8B-B14F-4D97-AF65-F5344CB8AC3E}">
        <p14:creationId xmlns:p14="http://schemas.microsoft.com/office/powerpoint/2010/main" val="152431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37</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4306"/>
            <a:ext cx="9143999" cy="437124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p:cNvSpPr/>
          <p:nvPr/>
        </p:nvSpPr>
        <p:spPr>
          <a:xfrm>
            <a:off x="117801" y="239949"/>
            <a:ext cx="4687663" cy="369332"/>
          </a:xfrm>
          <a:prstGeom prst="rect">
            <a:avLst/>
          </a:prstGeom>
        </p:spPr>
        <p:txBody>
          <a:bodyPr wrap="square">
            <a:spAutoFit/>
          </a:bodyPr>
          <a:lstStyle/>
          <a:p>
            <a:endParaRPr lang="ru-RU" dirty="0"/>
          </a:p>
        </p:txBody>
      </p:sp>
      <p:pic>
        <p:nvPicPr>
          <p:cNvPr id="15" name="Рисунок 14" descr="https://telegra.ph/file/c1cbf154703c84d829bb5.jpg">
            <a:extLst>
              <a:ext uri="{FF2B5EF4-FFF2-40B4-BE49-F238E27FC236}">
                <a16:creationId xmlns:a16="http://schemas.microsoft.com/office/drawing/2014/main" id="{9BDD3D26-A4C2-48C2-A38D-16213D65B9A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247553" y="273954"/>
            <a:ext cx="6294659" cy="4279631"/>
          </a:xfrm>
          <a:prstGeom prst="rect">
            <a:avLst/>
          </a:prstGeom>
          <a:noFill/>
          <a:ln>
            <a:noFill/>
          </a:ln>
        </p:spPr>
      </p:pic>
    </p:spTree>
    <p:extLst>
      <p:ext uri="{BB962C8B-B14F-4D97-AF65-F5344CB8AC3E}">
        <p14:creationId xmlns:p14="http://schemas.microsoft.com/office/powerpoint/2010/main" val="372081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38</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75" y="209490"/>
            <a:ext cx="8871884" cy="421785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Прямоугольник 5">
            <a:extLst>
              <a:ext uri="{FF2B5EF4-FFF2-40B4-BE49-F238E27FC236}">
                <a16:creationId xmlns:a16="http://schemas.microsoft.com/office/drawing/2014/main" id="{7747B0BF-A26C-4F06-9D12-54AE13AABDE9}"/>
              </a:ext>
            </a:extLst>
          </p:cNvPr>
          <p:cNvSpPr/>
          <p:nvPr/>
        </p:nvSpPr>
        <p:spPr>
          <a:xfrm>
            <a:off x="249971" y="448092"/>
            <a:ext cx="8624671" cy="2944781"/>
          </a:xfrm>
          <a:prstGeom prst="rect">
            <a:avLst/>
          </a:prstGeom>
        </p:spPr>
        <p:txBody>
          <a:bodyPr wrap="square">
            <a:spAutoFit/>
          </a:bodyPr>
          <a:lstStyle/>
          <a:p>
            <a:pPr algn="just">
              <a:lnSpc>
                <a:spcPct val="150000"/>
              </a:lnSpc>
            </a:pPr>
            <a:r>
              <a:rPr lang="ru-RU" b="1" i="1" dirty="0">
                <a:solidFill>
                  <a:srgbClr val="FF0000"/>
                </a:solidFill>
                <a:latin typeface="Verdana" panose="020B0604030504040204" pitchFamily="34" charset="0"/>
              </a:rPr>
              <a:t>Кризис – это новые возможности.</a:t>
            </a:r>
          </a:p>
          <a:p>
            <a:pPr algn="just">
              <a:lnSpc>
                <a:spcPct val="150000"/>
              </a:lnSpc>
            </a:pPr>
            <a:endParaRPr lang="ru-RU" dirty="0">
              <a:solidFill>
                <a:srgbClr val="261808"/>
              </a:solidFill>
              <a:latin typeface="Verdana" panose="020B0604030504040204" pitchFamily="34" charset="0"/>
            </a:endParaRPr>
          </a:p>
          <a:p>
            <a:pPr algn="just">
              <a:lnSpc>
                <a:spcPct val="150000"/>
              </a:lnSpc>
            </a:pPr>
            <a:r>
              <a:rPr lang="ru-RU" dirty="0">
                <a:solidFill>
                  <a:srgbClr val="261808"/>
                </a:solidFill>
                <a:latin typeface="Verdana" panose="020B0604030504040204" pitchFamily="34" charset="0"/>
              </a:rPr>
              <a:t>А) Осознание человеком не только своего родового, но и космического единства. </a:t>
            </a:r>
          </a:p>
          <a:p>
            <a:pPr algn="just">
              <a:lnSpc>
                <a:spcPct val="150000"/>
              </a:lnSpc>
            </a:pPr>
            <a:endParaRPr lang="ru-RU" dirty="0">
              <a:solidFill>
                <a:srgbClr val="261808"/>
              </a:solidFill>
              <a:latin typeface="Verdana" panose="020B0604030504040204" pitchFamily="34" charset="0"/>
            </a:endParaRPr>
          </a:p>
          <a:p>
            <a:pPr algn="just">
              <a:lnSpc>
                <a:spcPct val="150000"/>
              </a:lnSpc>
            </a:pPr>
            <a:r>
              <a:rPr lang="ru-RU" dirty="0">
                <a:solidFill>
                  <a:srgbClr val="261808"/>
                </a:solidFill>
                <a:latin typeface="Verdana" panose="020B0604030504040204" pitchFamily="34" charset="0"/>
              </a:rPr>
              <a:t>Б) Эволюция Земли с человеком на ней включена в более универсальную эволюцию всей Вселенной.</a:t>
            </a:r>
          </a:p>
        </p:txBody>
      </p:sp>
    </p:spTree>
    <p:extLst>
      <p:ext uri="{BB962C8B-B14F-4D97-AF65-F5344CB8AC3E}">
        <p14:creationId xmlns:p14="http://schemas.microsoft.com/office/powerpoint/2010/main" val="1030762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39</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8" y="7937"/>
            <a:ext cx="9032977" cy="4419404"/>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2" name="Прямоугольник 1">
            <a:extLst>
              <a:ext uri="{FF2B5EF4-FFF2-40B4-BE49-F238E27FC236}">
                <a16:creationId xmlns:a16="http://schemas.microsoft.com/office/drawing/2014/main" id="{52480193-4152-4F37-AEC8-E7DE858D4055}"/>
              </a:ext>
            </a:extLst>
          </p:cNvPr>
          <p:cNvSpPr/>
          <p:nvPr/>
        </p:nvSpPr>
        <p:spPr>
          <a:xfrm>
            <a:off x="382771" y="209490"/>
            <a:ext cx="8286307" cy="3847207"/>
          </a:xfrm>
          <a:prstGeom prst="rect">
            <a:avLst/>
          </a:prstGeom>
        </p:spPr>
        <p:txBody>
          <a:bodyPr wrap="square">
            <a:spAutoFit/>
          </a:bodyPr>
          <a:lstStyle/>
          <a:p>
            <a:pPr algn="just"/>
            <a:r>
              <a:rPr lang="ru-RU" dirty="0">
                <a:solidFill>
                  <a:srgbClr val="261808"/>
                </a:solidFill>
                <a:latin typeface="Verdana" panose="020B0604030504040204" pitchFamily="34" charset="0"/>
              </a:rPr>
              <a:t>может ли «индивидуальная </a:t>
            </a:r>
            <a:r>
              <a:rPr lang="ru-RU" b="1" dirty="0">
                <a:solidFill>
                  <a:srgbClr val="261808"/>
                </a:solidFill>
                <a:latin typeface="Verdana" panose="020B0604030504040204" pitchFamily="34" charset="0"/>
              </a:rPr>
              <a:t>польза</a:t>
            </a:r>
            <a:r>
              <a:rPr lang="ru-RU" dirty="0">
                <a:solidFill>
                  <a:srgbClr val="261808"/>
                </a:solidFill>
                <a:latin typeface="Verdana" panose="020B0604030504040204" pitchFamily="34" charset="0"/>
              </a:rPr>
              <a:t>» в современных условиях, как это было у родоначальников прагматизма и утилитаризма, быть </a:t>
            </a:r>
            <a:r>
              <a:rPr lang="ru-RU" b="1" dirty="0">
                <a:solidFill>
                  <a:srgbClr val="261808"/>
                </a:solidFill>
                <a:latin typeface="Verdana" panose="020B0604030504040204" pitchFamily="34" charset="0"/>
              </a:rPr>
              <a:t>основанием и критерием морали</a:t>
            </a:r>
            <a:r>
              <a:rPr lang="ru-RU" dirty="0">
                <a:solidFill>
                  <a:srgbClr val="261808"/>
                </a:solidFill>
                <a:latin typeface="Verdana" panose="020B0604030504040204" pitchFamily="34" charset="0"/>
              </a:rPr>
              <a:t>? </a:t>
            </a:r>
          </a:p>
          <a:p>
            <a:pPr algn="just"/>
            <a:r>
              <a:rPr lang="ru-RU" dirty="0">
                <a:solidFill>
                  <a:srgbClr val="261808"/>
                </a:solidFill>
                <a:latin typeface="Verdana" panose="020B0604030504040204" pitchFamily="34" charset="0"/>
              </a:rPr>
              <a:t>– может ли выступать таким основанием «общественная польза»?</a:t>
            </a:r>
          </a:p>
          <a:p>
            <a:pPr algn="just"/>
            <a:r>
              <a:rPr lang="ru-RU" dirty="0">
                <a:solidFill>
                  <a:srgbClr val="261808"/>
                </a:solidFill>
                <a:latin typeface="Verdana" panose="020B0604030504040204" pitchFamily="34" charset="0"/>
              </a:rPr>
              <a:t>– не является ли «польза» термином вообще отжившим свой век в условиях угрозы человеческому роду? </a:t>
            </a:r>
          </a:p>
          <a:p>
            <a:pPr algn="just"/>
            <a:r>
              <a:rPr lang="ru-RU" dirty="0">
                <a:solidFill>
                  <a:srgbClr val="261808"/>
                </a:solidFill>
                <a:latin typeface="Verdana" panose="020B0604030504040204" pitchFamily="34" charset="0"/>
              </a:rPr>
              <a:t>- правомерно утверждать, что «выживание в условиях кризиса, сокращение выбросов в атмосферу, прекращение ядерных испытаний, закрытие атомных станций и т.д. и т.п. </a:t>
            </a:r>
            <a:r>
              <a:rPr lang="ru-RU" b="1" i="1" dirty="0">
                <a:solidFill>
                  <a:srgbClr val="261808"/>
                </a:solidFill>
                <a:latin typeface="Verdana" panose="020B0604030504040204" pitchFamily="34" charset="0"/>
              </a:rPr>
              <a:t>полезно</a:t>
            </a:r>
            <a:r>
              <a:rPr lang="ru-RU" dirty="0">
                <a:solidFill>
                  <a:srgbClr val="261808"/>
                </a:solidFill>
                <a:latin typeface="Verdana" panose="020B0604030504040204" pitchFamily="34" charset="0"/>
              </a:rPr>
              <a:t> человечеству»?</a:t>
            </a:r>
          </a:p>
          <a:p>
            <a:pPr algn="just"/>
            <a:r>
              <a:rPr lang="ru-RU" dirty="0">
                <a:solidFill>
                  <a:srgbClr val="261808"/>
                </a:solidFill>
                <a:latin typeface="Verdana" panose="020B0604030504040204" pitchFamily="34" charset="0"/>
              </a:rPr>
              <a:t>– в этом случае справедливо задать вопрос: </a:t>
            </a:r>
          </a:p>
          <a:p>
            <a:pPr algn="ctr"/>
            <a:endParaRPr lang="ru-RU" b="1" dirty="0">
              <a:solidFill>
                <a:srgbClr val="261808"/>
              </a:solidFill>
              <a:latin typeface="Verdana" panose="020B0604030504040204" pitchFamily="34" charset="0"/>
            </a:endParaRPr>
          </a:p>
          <a:p>
            <a:pPr algn="ctr"/>
            <a:r>
              <a:rPr lang="ru-RU" sz="2800" b="1" dirty="0">
                <a:solidFill>
                  <a:srgbClr val="FF0000"/>
                </a:solidFill>
                <a:latin typeface="Verdana" panose="020B0604030504040204" pitchFamily="34" charset="0"/>
              </a:rPr>
              <a:t>в каком смысле «полезно»?</a:t>
            </a:r>
            <a:endParaRPr lang="ru-RU" sz="2800" b="1" i="0" dirty="0">
              <a:solidFill>
                <a:srgbClr val="FF0000"/>
              </a:solidFill>
              <a:effectLst/>
              <a:latin typeface="Verdana" panose="020B0604030504040204" pitchFamily="34" charset="0"/>
            </a:endParaRPr>
          </a:p>
        </p:txBody>
      </p:sp>
    </p:spTree>
    <p:extLst>
      <p:ext uri="{BB962C8B-B14F-4D97-AF65-F5344CB8AC3E}">
        <p14:creationId xmlns:p14="http://schemas.microsoft.com/office/powerpoint/2010/main" val="3473484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575" y="84305"/>
            <a:ext cx="8768683" cy="1763949"/>
          </a:xfrm>
        </p:spPr>
        <p:txBody>
          <a:bodyPr>
            <a:noAutofit/>
          </a:bodyPr>
          <a:lstStyle/>
          <a:p>
            <a:pPr algn="l"/>
            <a:br>
              <a:rPr lang="ru-RU" sz="2800" dirty="0">
                <a:solidFill>
                  <a:srgbClr val="00B0F0"/>
                </a:solidFill>
                <a:latin typeface="Trebuchet MS" pitchFamily="34" charset="0"/>
              </a:rPr>
            </a:br>
            <a:br>
              <a:rPr lang="ru-RU" sz="2800" dirty="0">
                <a:solidFill>
                  <a:srgbClr val="00B0F0"/>
                </a:solidFill>
                <a:latin typeface="Trebuchet MS" pitchFamily="34" charset="0"/>
              </a:rPr>
            </a:br>
            <a:br>
              <a:rPr lang="ru-RU" sz="2800" dirty="0">
                <a:solidFill>
                  <a:srgbClr val="00B0F0"/>
                </a:solidFill>
                <a:latin typeface="Trebuchet MS" pitchFamily="34" charset="0"/>
              </a:rPr>
            </a:br>
            <a:endParaRPr lang="en-US" sz="2800" b="1" dirty="0">
              <a:solidFill>
                <a:srgbClr val="00B0F0"/>
              </a:solidFill>
              <a:latin typeface="Trebuchet MS" pitchFamily="34" charset="0"/>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4</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75" y="888460"/>
            <a:ext cx="9063142" cy="3538879"/>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5962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Прямоугольник 5"/>
          <p:cNvSpPr/>
          <p:nvPr/>
        </p:nvSpPr>
        <p:spPr>
          <a:xfrm>
            <a:off x="155575" y="888460"/>
            <a:ext cx="7081804" cy="646331"/>
          </a:xfrm>
          <a:prstGeom prst="rect">
            <a:avLst/>
          </a:prstGeom>
        </p:spPr>
        <p:txBody>
          <a:bodyPr wrap="square">
            <a:spAutoFit/>
          </a:bodyPr>
          <a:lstStyle/>
          <a:p>
            <a:endParaRPr lang="ru-RU" dirty="0"/>
          </a:p>
          <a:p>
            <a:endParaRPr lang="ru-RU" dirty="0"/>
          </a:p>
        </p:txBody>
      </p:sp>
      <p:sp>
        <p:nvSpPr>
          <p:cNvPr id="8" name="AutoShape 2" descr="https://regnum.ru/uploads/pictures/news/2016/11/24/regnum_picture_147997503138104_normal.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AutoShape 4" descr="https://regnum.ru/uploads/pictures/news/2016/11/24/regnum_picture_147997503138104_normal.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23" name="Picture 2">
            <a:extLst>
              <a:ext uri="{FF2B5EF4-FFF2-40B4-BE49-F238E27FC236}">
                <a16:creationId xmlns:a16="http://schemas.microsoft.com/office/drawing/2014/main" id="{6788A4B6-75CB-44BA-B689-02268D41C8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508" y="-59393"/>
            <a:ext cx="8369517" cy="3721217"/>
          </a:xfrm>
          <a:prstGeom prst="rect">
            <a:avLst/>
          </a:prstGeom>
        </p:spPr>
      </p:pic>
      <p:sp>
        <p:nvSpPr>
          <p:cNvPr id="24" name="Rectangle 6">
            <a:extLst>
              <a:ext uri="{FF2B5EF4-FFF2-40B4-BE49-F238E27FC236}">
                <a16:creationId xmlns:a16="http://schemas.microsoft.com/office/drawing/2014/main" id="{F4AB1088-898A-4235-8D52-32DE8D259164}"/>
              </a:ext>
            </a:extLst>
          </p:cNvPr>
          <p:cNvSpPr/>
          <p:nvPr/>
        </p:nvSpPr>
        <p:spPr>
          <a:xfrm>
            <a:off x="276484" y="3389174"/>
            <a:ext cx="8589610" cy="873572"/>
          </a:xfrm>
          <a:prstGeom prst="rect">
            <a:avLst/>
          </a:prstGeom>
        </p:spPr>
        <p:txBody>
          <a:bodyPr wrap="square">
            <a:spAutoFit/>
          </a:bodyPr>
          <a:lstStyle/>
          <a:p>
            <a:pPr algn="just">
              <a:lnSpc>
                <a:spcPct val="150000"/>
              </a:lnSpc>
              <a:spcBef>
                <a:spcPts val="300"/>
              </a:spcBef>
              <a:spcAft>
                <a:spcPts val="300"/>
              </a:spcAft>
            </a:pPr>
            <a:r>
              <a:rPr lang="ru-RU" b="1" i="1" dirty="0">
                <a:solidFill>
                  <a:srgbClr val="FF0000"/>
                </a:solidFill>
                <a:latin typeface="Times New Roman" panose="02020603050405020304" pitchFamily="18" charset="0"/>
                <a:ea typeface="Times New Roman" panose="02020603050405020304" pitchFamily="18" charset="0"/>
              </a:rPr>
              <a:t>Предметом философии</a:t>
            </a:r>
            <a:r>
              <a:rPr lang="ru-RU" b="1" dirty="0">
                <a:solidFill>
                  <a:srgbClr val="FF0000"/>
                </a:solidFill>
                <a:latin typeface="Times New Roman" panose="02020603050405020304" pitchFamily="18" charset="0"/>
                <a:ea typeface="Times New Roman" panose="02020603050405020304" pitchFamily="18" charset="0"/>
              </a:rPr>
              <a:t> являются всеобщие связи в системе «человек-мир». </a:t>
            </a:r>
            <a:r>
              <a:rPr lang="ru-RU" dirty="0">
                <a:solidFill>
                  <a:srgbClr val="000000"/>
                </a:solidFill>
                <a:latin typeface="Times New Roman" panose="02020603050405020304" pitchFamily="18" charset="0"/>
                <a:ea typeface="Times New Roman" panose="02020603050405020304" pitchFamily="18" charset="0"/>
              </a:rPr>
              <a:t>Философия – это рационально-теоретическое осмысление этих связей. </a:t>
            </a:r>
            <a:endParaRPr lang="ru-RU"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15474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40</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337"/>
            <a:ext cx="8928222" cy="411460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mc:AlternateContent xmlns:mc="http://schemas.openxmlformats.org/markup-compatibility/2006" xmlns:a14="http://schemas.microsoft.com/office/drawing/2010/main">
        <mc:Choice Requires="a14">
          <p:sp>
            <p:nvSpPr>
              <p:cNvPr id="2" name="Прямоугольник 1">
                <a:extLst>
                  <a:ext uri="{FF2B5EF4-FFF2-40B4-BE49-F238E27FC236}">
                    <a16:creationId xmlns:a16="http://schemas.microsoft.com/office/drawing/2014/main" id="{3E335370-77F5-4983-AD59-844CD2B2F755}"/>
                  </a:ext>
                </a:extLst>
              </p:cNvPr>
              <p:cNvSpPr/>
              <p:nvPr/>
            </p:nvSpPr>
            <p:spPr>
              <a:xfrm>
                <a:off x="662673" y="312739"/>
                <a:ext cx="7552750" cy="3117841"/>
              </a:xfrm>
              <a:prstGeom prst="rect">
                <a:avLst/>
              </a:prstGeom>
            </p:spPr>
            <p:txBody>
              <a:bodyPr wrap="square">
                <a:spAutoFit/>
              </a:bodyPr>
              <a:lstStyle/>
              <a:p>
                <a:pPr>
                  <a:lnSpc>
                    <a:spcPct val="107000"/>
                  </a:lnSpc>
                  <a:spcAft>
                    <a:spcPts val="800"/>
                  </a:spcAft>
                </a:pPr>
                <a:r>
                  <a:rPr lang="ru-RU" sz="4000" b="1" dirty="0">
                    <a:latin typeface="Times New Roman" panose="02020603050405020304" pitchFamily="18" charset="0"/>
                    <a:ea typeface="Calibri" panose="020F0502020204030204" pitchFamily="34" charset="0"/>
                    <a:cs typeface="Times New Roman" panose="02020603050405020304" pitchFamily="18" charset="0"/>
                  </a:rPr>
                  <a:t>Античность</a:t>
                </a:r>
                <a:endParaRPr lang="ru-RU" sz="4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2400" b="1" dirty="0">
                    <a:latin typeface="Times New Roman" panose="02020603050405020304" pitchFamily="18" charset="0"/>
                    <a:ea typeface="Calibri" panose="020F0502020204030204" pitchFamily="34" charset="0"/>
                    <a:cs typeface="Times New Roman" panose="02020603050405020304" pitchFamily="18" charset="0"/>
                  </a:rPr>
                  <a:t>Экологически «чистое» мировоззрение</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ru-RU" sz="3200" b="1"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ru-RU" sz="4000" b="1" dirty="0">
                    <a:effectLst/>
                    <a:latin typeface="Times New Roman" panose="02020603050405020304" pitchFamily="18" charset="0"/>
                    <a:ea typeface="Calibri" panose="020F0502020204030204" pitchFamily="34" charset="0"/>
                    <a:cs typeface="Times New Roman" panose="02020603050405020304" pitchFamily="18" charset="0"/>
                  </a:rPr>
                  <a:t>[Человек]  </a:t>
                </a:r>
                <a14:m>
                  <m:oMath xmlns:m="http://schemas.openxmlformats.org/officeDocument/2006/math">
                    <m:r>
                      <a:rPr lang="ru-RU" sz="4000" b="1" i="0" smtClean="0">
                        <a:effectLst/>
                        <a:latin typeface="Cambria Math" panose="02040503050406030204" pitchFamily="18" charset="0"/>
                        <a:ea typeface="Calibri" panose="020F0502020204030204" pitchFamily="34" charset="0"/>
                        <a:cs typeface="Times New Roman" panose="02020603050405020304" pitchFamily="18" charset="0"/>
                      </a:rPr>
                      <m:t> </m:t>
                    </m:r>
                    <m:r>
                      <a:rPr lang="ru-RU" sz="4000" b="1" i="1">
                        <a:effectLst/>
                        <a:latin typeface="Cambria Math" panose="02040503050406030204" pitchFamily="18" charset="0"/>
                        <a:ea typeface="Calibri" panose="020F0502020204030204" pitchFamily="34" charset="0"/>
                        <a:cs typeface="Times New Roman" panose="02020603050405020304" pitchFamily="18" charset="0"/>
                      </a:rPr>
                      <m:t>↔</m:t>
                    </m:r>
                  </m:oMath>
                </a14:m>
                <a:r>
                  <a:rPr lang="ru-RU" sz="4000" b="1" dirty="0">
                    <a:effectLst/>
                    <a:latin typeface="Times New Roman" panose="02020603050405020304" pitchFamily="18" charset="0"/>
                    <a:ea typeface="Times New Roman" panose="02020603050405020304" pitchFamily="18" charset="0"/>
                    <a:cs typeface="Times New Roman" panose="02020603050405020304" pitchFamily="18" charset="0"/>
                  </a:rPr>
                  <a:t>   [Среда]</a:t>
                </a:r>
                <a:endParaRPr lang="ru-RU" sz="4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Естественный  </a:t>
                </a:r>
                <a:r>
                  <a:rPr lang="ru-RU" sz="2400" b="1" dirty="0">
                    <a:latin typeface="Times New Roman" panose="02020603050405020304" pitchFamily="18" charset="0"/>
                    <a:ea typeface="Calibri" panose="020F0502020204030204" pitchFamily="34" charset="0"/>
                    <a:cs typeface="Times New Roman" panose="02020603050405020304" pitchFamily="18" charset="0"/>
                  </a:rPr>
                  <a:t>                   </a:t>
                </a:r>
                <a:r>
                  <a:rPr lang="ru-RU"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Естественная</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Прямоугольник 1">
                <a:extLst>
                  <a:ext uri="{FF2B5EF4-FFF2-40B4-BE49-F238E27FC236}">
                    <a16:creationId xmlns:a16="http://schemas.microsoft.com/office/drawing/2014/main" id="{3E335370-77F5-4983-AD59-844CD2B2F755}"/>
                  </a:ext>
                </a:extLst>
              </p:cNvPr>
              <p:cNvSpPr>
                <a:spLocks noRot="1" noChangeAspect="1" noMove="1" noResize="1" noEditPoints="1" noAdjustHandles="1" noChangeArrowheads="1" noChangeShapeType="1" noTextEdit="1"/>
              </p:cNvSpPr>
              <p:nvPr/>
            </p:nvSpPr>
            <p:spPr>
              <a:xfrm>
                <a:off x="662673" y="312739"/>
                <a:ext cx="7552750" cy="3117841"/>
              </a:xfrm>
              <a:prstGeom prst="rect">
                <a:avLst/>
              </a:prstGeom>
              <a:blipFill>
                <a:blip r:embed="rId5"/>
                <a:stretch>
                  <a:fillRect l="-2906" t="-3516" b="-3320"/>
                </a:stretch>
              </a:blipFill>
            </p:spPr>
            <p:txBody>
              <a:bodyPr/>
              <a:lstStyle/>
              <a:p>
                <a:r>
                  <a:rPr lang="ru-RU">
                    <a:noFill/>
                  </a:rPr>
                  <a:t> </a:t>
                </a:r>
              </a:p>
            </p:txBody>
          </p:sp>
        </mc:Fallback>
      </mc:AlternateContent>
      <p:pic>
        <p:nvPicPr>
          <p:cNvPr id="1026" name="Picture 2" descr="https://i.pinimg.com/736x/c4/f8/1e/c4f81efa3bf0149d85039d6c299a29f6.jpg">
            <a:extLst>
              <a:ext uri="{FF2B5EF4-FFF2-40B4-BE49-F238E27FC236}">
                <a16:creationId xmlns:a16="http://schemas.microsoft.com/office/drawing/2014/main" id="{615388AC-4BA9-4D35-A206-16FB8A5107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8530" y="542589"/>
            <a:ext cx="2164251" cy="2658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41</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85" y="7937"/>
            <a:ext cx="9144000" cy="449676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8" name="Прямоугольник 7"/>
          <p:cNvSpPr/>
          <p:nvPr/>
        </p:nvSpPr>
        <p:spPr>
          <a:xfrm>
            <a:off x="201039" y="778213"/>
            <a:ext cx="8723220" cy="464871"/>
          </a:xfrm>
          <a:prstGeom prst="rect">
            <a:avLst/>
          </a:prstGeom>
        </p:spPr>
        <p:txBody>
          <a:bodyPr wrap="square">
            <a:spAutoFit/>
          </a:bodyPr>
          <a:lstStyle/>
          <a:p>
            <a:pPr hangingPunct="0">
              <a:lnSpc>
                <a:spcPct val="150000"/>
              </a:lnSpc>
              <a:spcBef>
                <a:spcPts val="0"/>
              </a:spcBef>
            </a:pPr>
            <a:r>
              <a:rPr lang="ru-RU" i="1" dirty="0"/>
              <a:t>	</a:t>
            </a:r>
          </a:p>
        </p:txBody>
      </p:sp>
      <p:pic>
        <p:nvPicPr>
          <p:cNvPr id="16" name="Picture 2">
            <a:extLst>
              <a:ext uri="{FF2B5EF4-FFF2-40B4-BE49-F238E27FC236}">
                <a16:creationId xmlns:a16="http://schemas.microsoft.com/office/drawing/2014/main" id="{100C2AF2-72A2-48B3-8C77-61DC15F023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488" y="32463"/>
            <a:ext cx="4195559" cy="3216045"/>
          </a:xfrm>
          <a:prstGeom prst="rect">
            <a:avLst/>
          </a:prstGeom>
        </p:spPr>
      </p:pic>
      <p:sp>
        <p:nvSpPr>
          <p:cNvPr id="7" name="Прямоугольник 6">
            <a:extLst>
              <a:ext uri="{FF2B5EF4-FFF2-40B4-BE49-F238E27FC236}">
                <a16:creationId xmlns:a16="http://schemas.microsoft.com/office/drawing/2014/main" id="{9D4771B4-A407-41A3-A591-5C58242B01C5}"/>
              </a:ext>
            </a:extLst>
          </p:cNvPr>
          <p:cNvSpPr/>
          <p:nvPr/>
        </p:nvSpPr>
        <p:spPr>
          <a:xfrm>
            <a:off x="5160336" y="480324"/>
            <a:ext cx="3947180" cy="2308324"/>
          </a:xfrm>
          <a:prstGeom prst="rect">
            <a:avLst/>
          </a:prstGeom>
        </p:spPr>
        <p:txBody>
          <a:bodyPr wrap="square">
            <a:spAutoFit/>
          </a:bodyPr>
          <a:lstStyle/>
          <a:p>
            <a:r>
              <a:rPr lang="ru-RU" b="1" i="1" dirty="0" err="1">
                <a:solidFill>
                  <a:srgbClr val="FF0000"/>
                </a:solidFill>
              </a:rPr>
              <a:t>Агон</a:t>
            </a:r>
            <a:r>
              <a:rPr lang="ru-RU" i="1" dirty="0">
                <a:solidFill>
                  <a:srgbClr val="FF0000"/>
                </a:solidFill>
              </a:rPr>
              <a:t> - </a:t>
            </a:r>
            <a:r>
              <a:rPr lang="ru-RU" i="1" dirty="0"/>
              <a:t>дух соперничества, состязательности, он пронизывал всю греческую культуру. Был ее стержнем.</a:t>
            </a:r>
          </a:p>
          <a:p>
            <a:endParaRPr lang="ru-RU" i="1" dirty="0">
              <a:solidFill>
                <a:srgbClr val="FF0000"/>
              </a:solidFill>
            </a:endParaRPr>
          </a:p>
          <a:p>
            <a:r>
              <a:rPr lang="ru-RU" b="1" i="1" dirty="0">
                <a:solidFill>
                  <a:srgbClr val="FF0000"/>
                </a:solidFill>
              </a:rPr>
              <a:t>Пир</a:t>
            </a:r>
            <a:r>
              <a:rPr lang="ru-RU" i="1" dirty="0">
                <a:solidFill>
                  <a:srgbClr val="FF0000"/>
                </a:solidFill>
              </a:rPr>
              <a:t> – </a:t>
            </a:r>
            <a:r>
              <a:rPr lang="ru-RU" i="1" dirty="0"/>
              <a:t>это речи о главном.</a:t>
            </a:r>
          </a:p>
          <a:p>
            <a:endParaRPr lang="ru-RU" i="1" dirty="0"/>
          </a:p>
          <a:p>
            <a:r>
              <a:rPr lang="ru-RU" i="1" dirty="0">
                <a:solidFill>
                  <a:srgbClr val="FF0000"/>
                </a:solidFill>
              </a:rPr>
              <a:t>Что в жизни самое главное? </a:t>
            </a:r>
          </a:p>
        </p:txBody>
      </p:sp>
      <p:sp>
        <p:nvSpPr>
          <p:cNvPr id="9" name="Прямоугольник 8">
            <a:extLst>
              <a:ext uri="{FF2B5EF4-FFF2-40B4-BE49-F238E27FC236}">
                <a16:creationId xmlns:a16="http://schemas.microsoft.com/office/drawing/2014/main" id="{2C3A2C2C-9764-46BF-BAAC-0CA65830E480}"/>
              </a:ext>
            </a:extLst>
          </p:cNvPr>
          <p:cNvSpPr/>
          <p:nvPr/>
        </p:nvSpPr>
        <p:spPr>
          <a:xfrm>
            <a:off x="201039" y="3543127"/>
            <a:ext cx="8723220" cy="461665"/>
          </a:xfrm>
          <a:prstGeom prst="rect">
            <a:avLst/>
          </a:prstGeom>
        </p:spPr>
        <p:txBody>
          <a:bodyPr wrap="square">
            <a:spAutoFit/>
          </a:bodyPr>
          <a:lstStyle/>
          <a:p>
            <a:pPr algn="ctr"/>
            <a:r>
              <a:rPr lang="ru-RU" sz="2400" b="1" i="1" dirty="0">
                <a:solidFill>
                  <a:srgbClr val="FF0000"/>
                </a:solidFill>
              </a:rPr>
              <a:t>Главное – это то, что делает человека человеком.</a:t>
            </a:r>
          </a:p>
        </p:txBody>
      </p:sp>
    </p:spTree>
    <p:extLst>
      <p:ext uri="{BB962C8B-B14F-4D97-AF65-F5344CB8AC3E}">
        <p14:creationId xmlns:p14="http://schemas.microsoft.com/office/powerpoint/2010/main" val="3005466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863" y="0"/>
            <a:ext cx="6272844" cy="1343640"/>
          </a:xfrm>
        </p:spPr>
        <p:txBody>
          <a:bodyPr>
            <a:noAutofit/>
          </a:bodyPr>
          <a:lstStyle/>
          <a:p>
            <a:pPr algn="l"/>
            <a:r>
              <a:rPr lang="ru-RU" sz="2800" b="1" dirty="0">
                <a:solidFill>
                  <a:srgbClr val="0070C0"/>
                </a:solidFill>
              </a:rPr>
              <a:t>		</a:t>
            </a:r>
            <a:br>
              <a:rPr lang="ru-RU" sz="2800" b="1" dirty="0">
                <a:solidFill>
                  <a:srgbClr val="0070C0"/>
                </a:solidFill>
              </a:rPr>
            </a:br>
            <a:r>
              <a:rPr lang="ru-RU" sz="2800" b="1" dirty="0">
                <a:solidFill>
                  <a:srgbClr val="0070C0"/>
                </a:solidFill>
              </a:rPr>
              <a:t>			Платон</a:t>
            </a:r>
            <a:br>
              <a:rPr lang="ru-RU" sz="2800" b="1" dirty="0">
                <a:solidFill>
                  <a:srgbClr val="0070C0"/>
                </a:solidFill>
              </a:rPr>
            </a:br>
            <a:r>
              <a:rPr lang="ru-RU" sz="2800" b="1" dirty="0">
                <a:solidFill>
                  <a:srgbClr val="0070C0"/>
                </a:solidFill>
              </a:rPr>
              <a:t> </a:t>
            </a:r>
            <a:br>
              <a:rPr lang="ru-RU" sz="2800" b="1" dirty="0">
                <a:solidFill>
                  <a:srgbClr val="0070C0"/>
                </a:solidFill>
              </a:rPr>
            </a:br>
            <a:br>
              <a:rPr lang="ru-RU" sz="2800" b="1" dirty="0">
                <a:solidFill>
                  <a:srgbClr val="0070C0"/>
                </a:solidFill>
              </a:rPr>
            </a:br>
            <a:endParaRPr lang="en-US" sz="2800" b="1" dirty="0">
              <a:solidFill>
                <a:srgbClr val="0070C0"/>
              </a:solidFill>
              <a:cs typeface="Trebuchet MS"/>
            </a:endParaRPr>
          </a:p>
        </p:txBody>
      </p:sp>
      <p:sp>
        <p:nvSpPr>
          <p:cNvPr id="5" name="Slide Number Placeholder 4"/>
          <p:cNvSpPr>
            <a:spLocks noGrp="1"/>
          </p:cNvSpPr>
          <p:nvPr>
            <p:ph type="sldNum" sz="quarter" idx="12"/>
          </p:nvPr>
        </p:nvSpPr>
        <p:spPr>
          <a:xfrm>
            <a:off x="8520338" y="4690309"/>
            <a:ext cx="253010" cy="273844"/>
          </a:xfrm>
        </p:spPr>
        <p:txBody>
          <a:bodyPr/>
          <a:lstStyle/>
          <a:p>
            <a:pPr algn="ctr"/>
            <a:fld id="{897B1AD0-CEE0-234F-8740-2B05DEBC40E6}" type="slidenum">
              <a:rPr lang="en-US" smtClean="0">
                <a:solidFill>
                  <a:srgbClr val="FFFFFF"/>
                </a:solidFill>
                <a:latin typeface="Trebuchet MS"/>
                <a:cs typeface="Trebuchet MS"/>
              </a:rPr>
              <a:pPr algn="ctr"/>
              <a:t>42</a:t>
            </a:fld>
            <a:endParaRPr lang="en-US" dirty="0">
              <a:solidFill>
                <a:srgbClr val="FFFFFF"/>
              </a:solidFill>
              <a:latin typeface="Trebuchet MS"/>
              <a:cs typeface="Trebuchet M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748" y="218017"/>
            <a:ext cx="1879600" cy="343032"/>
          </a:xfrm>
          <a:prstGeom prst="rect">
            <a:avLst/>
          </a:prstGeom>
        </p:spPr>
      </p:pic>
      <p:sp>
        <p:nvSpPr>
          <p:cNvPr id="3" name="Rectangle 2"/>
          <p:cNvSpPr/>
          <p:nvPr/>
        </p:nvSpPr>
        <p:spPr>
          <a:xfrm>
            <a:off x="169863" y="1071340"/>
            <a:ext cx="7454619" cy="463397"/>
          </a:xfrm>
          <a:prstGeom prst="rect">
            <a:avLst/>
          </a:prstGeom>
        </p:spPr>
        <p:txBody>
          <a:bodyPr wrap="square">
            <a:spAutoFit/>
          </a:bodyPr>
          <a:lstStyle/>
          <a:p>
            <a:pPr algn="just">
              <a:lnSpc>
                <a:spcPct val="150000"/>
              </a:lnSpc>
              <a:spcAft>
                <a:spcPts val="0"/>
              </a:spcAft>
            </a:pPr>
            <a:r>
              <a:rPr lang="ru-RU" dirty="0">
                <a:latin typeface="Times New Roman" panose="02020603050405020304" pitchFamily="18" charset="0"/>
                <a:ea typeface="Times New Roman" panose="02020603050405020304" pitchFamily="18" charset="0"/>
                <a:cs typeface="Times New Roman" panose="02020603050405020304" pitchFamily="18" charset="0"/>
              </a:rPr>
              <a:t>.</a:t>
            </a:r>
            <a:endParaRPr lang="ru-RU"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403412" y="1694587"/>
            <a:ext cx="6454588" cy="880369"/>
          </a:xfrm>
          <a:prstGeom prst="rect">
            <a:avLst/>
          </a:prstGeom>
        </p:spPr>
        <p:txBody>
          <a:bodyPr wrap="square">
            <a:spAutoFit/>
          </a:bodyPr>
          <a:lstStyle/>
          <a:p>
            <a:pPr>
              <a:lnSpc>
                <a:spcPct val="150000"/>
              </a:lnSpc>
            </a:pPr>
            <a:br>
              <a:rPr lang="ru-RU" b="1" dirty="0">
                <a:solidFill>
                  <a:srgbClr val="0070C0"/>
                </a:solidFill>
              </a:rPr>
            </a:br>
            <a:endParaRPr lang="ru-RU" dirty="0"/>
          </a:p>
        </p:txBody>
      </p:sp>
      <p:sp>
        <p:nvSpPr>
          <p:cNvPr id="7" name="Прямоугольник 6"/>
          <p:cNvSpPr/>
          <p:nvPr/>
        </p:nvSpPr>
        <p:spPr>
          <a:xfrm>
            <a:off x="97277" y="389533"/>
            <a:ext cx="8813259" cy="954107"/>
          </a:xfrm>
          <a:prstGeom prst="rect">
            <a:avLst/>
          </a:prstGeom>
        </p:spPr>
        <p:txBody>
          <a:bodyPr wrap="square">
            <a:spAutoFit/>
          </a:bodyPr>
          <a:lstStyle/>
          <a:p>
            <a:r>
              <a:rPr lang="ru-RU" sz="1400" dirty="0">
                <a:latin typeface="Times New Roman" pitchFamily="18" charset="0"/>
                <a:cs typeface="Times New Roman" pitchFamily="18" charset="0"/>
              </a:rPr>
              <a:t>(др.-греч. </a:t>
            </a:r>
            <a:r>
              <a:rPr lang="ru-RU" sz="1400" dirty="0" err="1">
                <a:latin typeface="Times New Roman" pitchFamily="18" charset="0"/>
                <a:cs typeface="Times New Roman" pitchFamily="18" charset="0"/>
              </a:rPr>
              <a:t>Πλάτων</a:t>
            </a:r>
            <a:r>
              <a:rPr lang="ru-RU" sz="1400" dirty="0">
                <a:latin typeface="Times New Roman" pitchFamily="18" charset="0"/>
                <a:cs typeface="Times New Roman" pitchFamily="18" charset="0"/>
              </a:rPr>
              <a:t>, между 429 и 427 до н. э., Афины — 347 до н. э., там же)</a:t>
            </a:r>
          </a:p>
          <a:p>
            <a:r>
              <a:rPr lang="ru-RU" sz="1400" dirty="0">
                <a:latin typeface="Times New Roman" pitchFamily="18" charset="0"/>
                <a:cs typeface="Times New Roman" pitchFamily="18" charset="0"/>
              </a:rPr>
              <a:t> древнегреческий философ, ученик Сократа, учитель Аристотеля.</a:t>
            </a:r>
          </a:p>
          <a:p>
            <a:r>
              <a:rPr lang="ru-RU" sz="1400" dirty="0">
                <a:latin typeface="Times New Roman" pitchFamily="18" charset="0"/>
                <a:cs typeface="Times New Roman" pitchFamily="18" charset="0"/>
              </a:rPr>
              <a:t>Платон — первый философ, чьи сочинения сохранились не в кратких отрывках, цитируемых другими, а полностью. 	</a:t>
            </a:r>
          </a:p>
        </p:txBody>
      </p:sp>
      <p:pic>
        <p:nvPicPr>
          <p:cNvPr id="6146" name="Picture 2" descr="http://www.kazportal.kz/wp-content/uploads/2015/06/plat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6546" y="1181257"/>
            <a:ext cx="2503792" cy="3228385"/>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318977" y="1343641"/>
            <a:ext cx="5570835" cy="3323987"/>
          </a:xfrm>
          <a:prstGeom prst="rect">
            <a:avLst/>
          </a:prstGeom>
        </p:spPr>
        <p:txBody>
          <a:bodyPr wrap="square">
            <a:spAutoFit/>
          </a:bodyPr>
          <a:lstStyle/>
          <a:p>
            <a:r>
              <a:rPr lang="ru-RU" b="1" dirty="0">
                <a:solidFill>
                  <a:srgbClr val="FF0000"/>
                </a:solidFill>
              </a:rPr>
              <a:t>	</a:t>
            </a:r>
            <a:r>
              <a:rPr lang="ru-RU" sz="2400" b="1" dirty="0" err="1">
                <a:solidFill>
                  <a:srgbClr val="FF0000"/>
                </a:solidFill>
                <a:latin typeface="Times New Roman" panose="02020603050405020304" pitchFamily="18" charset="0"/>
                <a:cs typeface="Times New Roman" panose="02020603050405020304" pitchFamily="18" charset="0"/>
              </a:rPr>
              <a:t>Филия</a:t>
            </a:r>
            <a:r>
              <a:rPr lang="ru-RU" b="1" dirty="0">
                <a:solidFill>
                  <a:srgbClr val="FF0000"/>
                </a:solidFill>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 это особый тип любви. Платон посвятил его истолкованию произведение </a:t>
            </a:r>
            <a:r>
              <a:rPr lang="ru-RU" i="1" dirty="0">
                <a:latin typeface="Times New Roman" panose="02020603050405020304" pitchFamily="18" charset="0"/>
                <a:cs typeface="Times New Roman" panose="02020603050405020304" pitchFamily="18" charset="0"/>
              </a:rPr>
              <a:t>«Пир». </a:t>
            </a:r>
            <a:r>
              <a:rPr lang="ru-RU" dirty="0">
                <a:latin typeface="Times New Roman" panose="02020603050405020304" pitchFamily="18" charset="0"/>
                <a:cs typeface="Times New Roman" panose="02020603050405020304" pitchFamily="18" charset="0"/>
              </a:rPr>
              <a:t>Оно сохранилось и дошло до наших  времен. И является не только литературным памятником античности, но и глубоким философским текстом. Его изучают в университетах.</a:t>
            </a:r>
          </a:p>
          <a:p>
            <a:r>
              <a:rPr lang="ru-RU" dirty="0">
                <a:latin typeface="Times New Roman" panose="02020603050405020304" pitchFamily="18" charset="0"/>
                <a:cs typeface="Times New Roman" panose="02020603050405020304" pitchFamily="18" charset="0"/>
              </a:rPr>
              <a:t>	</a:t>
            </a:r>
            <a:r>
              <a:rPr lang="ru-RU" sz="2400" b="1" dirty="0" err="1">
                <a:solidFill>
                  <a:srgbClr val="FF0000"/>
                </a:solidFill>
                <a:latin typeface="Times New Roman" panose="02020603050405020304" pitchFamily="18" charset="0"/>
                <a:cs typeface="Times New Roman" panose="02020603050405020304" pitchFamily="18" charset="0"/>
              </a:rPr>
              <a:t>Филия</a:t>
            </a:r>
            <a:r>
              <a:rPr lang="ru-RU" dirty="0">
                <a:latin typeface="Times New Roman" panose="02020603050405020304" pitchFamily="18" charset="0"/>
                <a:cs typeface="Times New Roman" panose="02020603050405020304" pitchFamily="18" charset="0"/>
              </a:rPr>
              <a:t> – это «дружеское влечение». Это духовное стремление к высшему и совершенному, преодолевающее индивидуальную ограниченность физического существования, отказ от себя как от обособленной эгоистической личности.</a:t>
            </a:r>
          </a:p>
        </p:txBody>
      </p:sp>
    </p:spTree>
    <p:extLst>
      <p:ext uri="{BB962C8B-B14F-4D97-AF65-F5344CB8AC3E}">
        <p14:creationId xmlns:p14="http://schemas.microsoft.com/office/powerpoint/2010/main" val="1601228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43</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3" y="0"/>
            <a:ext cx="9144000" cy="449676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8" name="Прямоугольник 7"/>
          <p:cNvSpPr/>
          <p:nvPr/>
        </p:nvSpPr>
        <p:spPr>
          <a:xfrm>
            <a:off x="201039" y="778213"/>
            <a:ext cx="8723220" cy="464871"/>
          </a:xfrm>
          <a:prstGeom prst="rect">
            <a:avLst/>
          </a:prstGeom>
        </p:spPr>
        <p:txBody>
          <a:bodyPr wrap="square">
            <a:spAutoFit/>
          </a:bodyPr>
          <a:lstStyle/>
          <a:p>
            <a:pPr hangingPunct="0">
              <a:lnSpc>
                <a:spcPct val="150000"/>
              </a:lnSpc>
              <a:spcBef>
                <a:spcPts val="0"/>
              </a:spcBef>
            </a:pPr>
            <a:r>
              <a:rPr lang="ru-RU" i="1" dirty="0"/>
              <a:t>	</a:t>
            </a:r>
          </a:p>
        </p:txBody>
      </p:sp>
      <mc:AlternateContent xmlns:mc="http://schemas.openxmlformats.org/markup-compatibility/2006" xmlns:a14="http://schemas.microsoft.com/office/drawing/2010/main">
        <mc:Choice Requires="a14">
          <p:sp>
            <p:nvSpPr>
              <p:cNvPr id="10" name="Прямоугольник 9">
                <a:extLst>
                  <a:ext uri="{FF2B5EF4-FFF2-40B4-BE49-F238E27FC236}">
                    <a16:creationId xmlns:a16="http://schemas.microsoft.com/office/drawing/2014/main" id="{10DB7933-02CB-4DBE-80A7-85F2C21031FF}"/>
                  </a:ext>
                </a:extLst>
              </p:cNvPr>
              <p:cNvSpPr/>
              <p:nvPr/>
            </p:nvSpPr>
            <p:spPr>
              <a:xfrm>
                <a:off x="582827" y="160338"/>
                <a:ext cx="6275173" cy="2949782"/>
              </a:xfrm>
              <a:prstGeom prst="rect">
                <a:avLst/>
              </a:prstGeom>
            </p:spPr>
            <p:txBody>
              <a:bodyPr wrap="square">
                <a:spAutoFit/>
              </a:bodyPr>
              <a:lstStyle/>
              <a:p>
                <a:pPr>
                  <a:lnSpc>
                    <a:spcPct val="107000"/>
                  </a:lnSpc>
                  <a:spcAft>
                    <a:spcPts val="800"/>
                  </a:spcAft>
                </a:pPr>
                <a:r>
                  <a:rPr lang="ru-RU" sz="4000" b="1" dirty="0">
                    <a:latin typeface="Times New Roman" panose="02020603050405020304" pitchFamily="18" charset="0"/>
                    <a:ea typeface="Calibri" panose="020F0502020204030204" pitchFamily="34" charset="0"/>
                    <a:cs typeface="Times New Roman" panose="02020603050405020304" pitchFamily="18" charset="0"/>
                  </a:rPr>
                  <a:t>Новое время (модерн)</a:t>
                </a:r>
                <a:endParaRPr lang="ru-RU" sz="4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2400" b="1" dirty="0">
                    <a:latin typeface="Times New Roman" panose="02020603050405020304" pitchFamily="18" charset="0"/>
                    <a:ea typeface="Calibri" panose="020F0502020204030204" pitchFamily="34" charset="0"/>
                    <a:cs typeface="Times New Roman" panose="02020603050405020304" pitchFamily="18" charset="0"/>
                  </a:rPr>
                  <a:t>Экологически «грязное» мировоззрение</a:t>
                </a:r>
                <a:endParaRPr lang="ru-RU"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b="1" dirty="0">
                    <a:latin typeface="Times New Roman" panose="02020603050405020304" pitchFamily="18" charset="0"/>
                    <a:ea typeface="Calibri" panose="020F0502020204030204" pitchFamily="34" charset="0"/>
                    <a:cs typeface="Times New Roman" panose="02020603050405020304" pitchFamily="18" charset="0"/>
                  </a:rPr>
                  <a:t> </a:t>
                </a:r>
                <a:endParaRPr lang="ru-RU"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4000" b="1" dirty="0">
                    <a:effectLst/>
                    <a:latin typeface="Times New Roman" panose="02020603050405020304" pitchFamily="18" charset="0"/>
                    <a:ea typeface="Calibri" panose="020F0502020204030204" pitchFamily="34" charset="0"/>
                    <a:cs typeface="Times New Roman" panose="02020603050405020304" pitchFamily="18" charset="0"/>
                  </a:rPr>
                  <a:t>[Человек]  </a:t>
                </a:r>
                <a14:m>
                  <m:oMath xmlns:m="http://schemas.openxmlformats.org/officeDocument/2006/math">
                    <m:r>
                      <a:rPr lang="ru-RU" sz="4000" b="1" i="1">
                        <a:effectLst/>
                        <a:latin typeface="Cambria Math" panose="02040503050406030204" pitchFamily="18" charset="0"/>
                        <a:ea typeface="Calibri" panose="020F0502020204030204" pitchFamily="34" charset="0"/>
                        <a:cs typeface="Times New Roman" panose="02020603050405020304" pitchFamily="18" charset="0"/>
                      </a:rPr>
                      <m:t>↔</m:t>
                    </m:r>
                  </m:oMath>
                </a14:m>
                <a:r>
                  <a:rPr lang="ru-RU" sz="4000" b="1" dirty="0">
                    <a:effectLst/>
                    <a:latin typeface="Times New Roman" panose="02020603050405020304" pitchFamily="18" charset="0"/>
                    <a:ea typeface="Times New Roman" panose="02020603050405020304" pitchFamily="18" charset="0"/>
                    <a:cs typeface="Times New Roman" panose="02020603050405020304" pitchFamily="18" charset="0"/>
                  </a:rPr>
                  <a:t>  [Среда]</a:t>
                </a:r>
                <a:endParaRPr lang="ru-RU" sz="4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28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Естественный </a:t>
                </a:r>
                <a:r>
                  <a:rPr lang="ru-RU" sz="2800" b="1" dirty="0">
                    <a:latin typeface="Times New Roman" panose="02020603050405020304" pitchFamily="18" charset="0"/>
                    <a:ea typeface="Calibri" panose="020F0502020204030204" pitchFamily="34" charset="0"/>
                    <a:cs typeface="Times New Roman" panose="02020603050405020304" pitchFamily="18" charset="0"/>
                  </a:rPr>
                  <a:t>          </a:t>
                </a:r>
                <a:r>
                  <a:rPr lang="ru-RU" sz="28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Искусственная</a:t>
                </a:r>
                <a:endParaRPr lang="ru-RU" sz="2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Прямоугольник 9">
                <a:extLst>
                  <a:ext uri="{FF2B5EF4-FFF2-40B4-BE49-F238E27FC236}">
                    <a16:creationId xmlns:a16="http://schemas.microsoft.com/office/drawing/2014/main" id="{10DB7933-02CB-4DBE-80A7-85F2C21031FF}"/>
                  </a:ext>
                </a:extLst>
              </p:cNvPr>
              <p:cNvSpPr>
                <a:spLocks noRot="1" noChangeAspect="1" noMove="1" noResize="1" noEditPoints="1" noAdjustHandles="1" noChangeArrowheads="1" noChangeShapeType="1" noTextEdit="1"/>
              </p:cNvSpPr>
              <p:nvPr/>
            </p:nvSpPr>
            <p:spPr>
              <a:xfrm>
                <a:off x="582827" y="160338"/>
                <a:ext cx="6275173" cy="2949782"/>
              </a:xfrm>
              <a:prstGeom prst="rect">
                <a:avLst/>
              </a:prstGeom>
              <a:blipFill>
                <a:blip r:embed="rId5"/>
                <a:stretch>
                  <a:fillRect l="-3499" t="-3719" b="-4545"/>
                </a:stretch>
              </a:blipFill>
            </p:spPr>
            <p:txBody>
              <a:bodyPr/>
              <a:lstStyle/>
              <a:p>
                <a:r>
                  <a:rPr lang="ru-RU">
                    <a:noFill/>
                  </a:rPr>
                  <a:t> </a:t>
                </a:r>
              </a:p>
            </p:txBody>
          </p:sp>
        </mc:Fallback>
      </mc:AlternateContent>
    </p:spTree>
    <p:extLst>
      <p:ext uri="{BB962C8B-B14F-4D97-AF65-F5344CB8AC3E}">
        <p14:creationId xmlns:p14="http://schemas.microsoft.com/office/powerpoint/2010/main" val="1129328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44</a:t>
            </a:fld>
            <a:endParaRPr lang="en-US" dirty="0">
              <a:solidFill>
                <a:srgbClr val="008000"/>
              </a:solidFill>
              <a:latin typeface="Trebuchet MS"/>
              <a:cs typeface="Trebuchet MS"/>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250440" y="233082"/>
            <a:ext cx="4187089" cy="3751283"/>
          </a:xfrm>
          <a:prstGeom prst="rect">
            <a:avLst/>
          </a:prstGeom>
        </p:spPr>
        <p:txBody>
          <a:bodyPr wrap="square">
            <a:spAutoFit/>
          </a:bodyPr>
          <a:lstStyle/>
          <a:p>
            <a:pPr>
              <a:lnSpc>
                <a:spcPct val="107000"/>
              </a:lnSpc>
              <a:spcAft>
                <a:spcPts val="800"/>
              </a:spcAft>
            </a:pPr>
            <a:r>
              <a:rPr lang="ru-RU" dirty="0">
                <a:latin typeface="Calibri" panose="020F0502020204030204" pitchFamily="34" charset="0"/>
                <a:ea typeface="Calibri" panose="020F0502020204030204" pitchFamily="34" charset="0"/>
                <a:cs typeface="Times New Roman" panose="02020603050405020304" pitchFamily="18" charset="0"/>
              </a:rPr>
              <a:t>В начале </a:t>
            </a:r>
            <a:r>
              <a:rPr lang="en-US" dirty="0">
                <a:latin typeface="Calibri" panose="020F0502020204030204" pitchFamily="34" charset="0"/>
                <a:ea typeface="Calibri" panose="020F0502020204030204" pitchFamily="34" charset="0"/>
                <a:cs typeface="Times New Roman" panose="02020603050405020304" pitchFamily="18" charset="0"/>
              </a:rPr>
              <a:t>XIX </a:t>
            </a:r>
            <a:r>
              <a:rPr lang="ru-RU" dirty="0">
                <a:latin typeface="Calibri" panose="020F0502020204030204" pitchFamily="34" charset="0"/>
                <a:ea typeface="Calibri" panose="020F0502020204030204" pitchFamily="34" charset="0"/>
                <a:cs typeface="Times New Roman" panose="02020603050405020304" pitchFamily="18" charset="0"/>
              </a:rPr>
              <a:t>века паровой двигатель обозначает богатство. Англия девятнадцатого века.  Паровой двигатель пронизывает всю экономическую и социальную структуру общества. Как в </a:t>
            </a:r>
            <a:r>
              <a:rPr lang="en-US" dirty="0">
                <a:latin typeface="Calibri" panose="020F0502020204030204" pitchFamily="34" charset="0"/>
                <a:ea typeface="Calibri" panose="020F0502020204030204" pitchFamily="34" charset="0"/>
                <a:cs typeface="Times New Roman" panose="02020603050405020304" pitchFamily="18" charset="0"/>
              </a:rPr>
              <a:t>XXI </a:t>
            </a:r>
            <a:r>
              <a:rPr lang="ru-RU" dirty="0">
                <a:latin typeface="Calibri" panose="020F0502020204030204" pitchFamily="34" charset="0"/>
                <a:ea typeface="Calibri" panose="020F0502020204030204" pitchFamily="34" charset="0"/>
                <a:cs typeface="Times New Roman" panose="02020603050405020304" pitchFamily="18" charset="0"/>
              </a:rPr>
              <a:t>веке это делает компьтер.</a:t>
            </a:r>
          </a:p>
          <a:p>
            <a:pPr>
              <a:lnSpc>
                <a:spcPct val="107000"/>
              </a:lnSpc>
              <a:spcAft>
                <a:spcPts val="800"/>
              </a:spcAft>
            </a:pPr>
            <a:r>
              <a:rPr lang="ru-RU" dirty="0">
                <a:latin typeface="Calibri" panose="020F0502020204030204" pitchFamily="34" charset="0"/>
                <a:ea typeface="Calibri" panose="020F0502020204030204" pitchFamily="34" charset="0"/>
                <a:cs typeface="Times New Roman" panose="02020603050405020304" pitchFamily="18" charset="0"/>
              </a:rPr>
              <a:t>Приорететная задача инженерного дела: увеличение эффективности парового двигателя, чтобы получить большую работу при меньших затратах угля .</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0221" y="233082"/>
            <a:ext cx="4290400" cy="3432320"/>
          </a:xfrm>
          <a:prstGeom prst="rect">
            <a:avLst/>
          </a:prstGeom>
        </p:spPr>
      </p:pic>
    </p:spTree>
    <p:extLst>
      <p:ext uri="{BB962C8B-B14F-4D97-AF65-F5344CB8AC3E}">
        <p14:creationId xmlns:p14="http://schemas.microsoft.com/office/powerpoint/2010/main" val="1564972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45</a:t>
            </a:fld>
            <a:endParaRPr lang="en-US" dirty="0">
              <a:solidFill>
                <a:srgbClr val="008000"/>
              </a:solidFill>
              <a:latin typeface="Trebuchet MS"/>
              <a:cs typeface="Trebuchet MS"/>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2050" name="Picture 2" descr="http://116chelny.ru/sites/116kzn.ru/files/styles/news-img-full/public/2016/12/Zvezda-ubiyca-podobnaya-na-n.jpg?itok=DVJ8ouF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30" y="969922"/>
            <a:ext cx="5429704" cy="34056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680143" y="411163"/>
            <a:ext cx="3602080" cy="3544368"/>
          </a:xfrm>
          <a:prstGeom prst="rect">
            <a:avLst/>
          </a:prstGeom>
        </p:spPr>
        <p:txBody>
          <a:bodyPr wrap="square">
            <a:spAutoFit/>
          </a:bodyPr>
          <a:lstStyle/>
          <a:p>
            <a:pPr>
              <a:lnSpc>
                <a:spcPct val="107000"/>
              </a:lnSpc>
              <a:spcAft>
                <a:spcPts val="800"/>
              </a:spcAft>
            </a:pPr>
            <a:r>
              <a:rPr lang="ru-RU"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ru-RU" dirty="0">
                <a:latin typeface="Calibri" panose="020F0502020204030204" pitchFamily="34" charset="0"/>
                <a:ea typeface="Calibri" panose="020F0502020204030204" pitchFamily="34" charset="0"/>
                <a:cs typeface="Times New Roman" panose="02020603050405020304" pitchFamily="18" charset="0"/>
              </a:rPr>
              <a:t>	Энергия Солнца рассеивается в окружающее пространство, обеспечивает реакции, которые запускают фотосинтез, образование углеводородов из двуокиси углеводорода и воды. </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r>
              <a:rPr lang="ru-RU" dirty="0">
                <a:latin typeface="Calibri" panose="020F0502020204030204" pitchFamily="34" charset="0"/>
                <a:ea typeface="Calibri" panose="020F0502020204030204" pitchFamily="34" charset="0"/>
                <a:cs typeface="Times New Roman" panose="02020603050405020304" pitchFamily="18" charset="0"/>
              </a:rPr>
              <a:t>Наши действия, наши устремления приводит в движение энергия ядерного синтеза Солнца.</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Прямоугольник 2">
            <a:extLst>
              <a:ext uri="{FF2B5EF4-FFF2-40B4-BE49-F238E27FC236}">
                <a16:creationId xmlns:a16="http://schemas.microsoft.com/office/drawing/2014/main" id="{C191CB08-6809-4E19-A5E5-7E58467F7C6C}"/>
              </a:ext>
            </a:extLst>
          </p:cNvPr>
          <p:cNvSpPr/>
          <p:nvPr/>
        </p:nvSpPr>
        <p:spPr>
          <a:xfrm>
            <a:off x="125220" y="171531"/>
            <a:ext cx="8612380" cy="461665"/>
          </a:xfrm>
          <a:prstGeom prst="rect">
            <a:avLst/>
          </a:prstGeom>
        </p:spPr>
        <p:txBody>
          <a:bodyPr wrap="square">
            <a:spAutoFit/>
          </a:bodyPr>
          <a:lstStyle/>
          <a:p>
            <a:r>
              <a:rPr lang="ru-RU" sz="2400" b="1" dirty="0">
                <a:latin typeface="Calibri" panose="020F0502020204030204" pitchFamily="34" charset="0"/>
                <a:ea typeface="Calibri" panose="020F0502020204030204" pitchFamily="34" charset="0"/>
                <a:cs typeface="Times New Roman" panose="02020603050405020304" pitchFamily="18" charset="0"/>
              </a:rPr>
              <a:t>Предельным паровым двигателем является Солнце. </a:t>
            </a:r>
            <a:endParaRPr lang="ru-RU" sz="2400" b="1" dirty="0"/>
          </a:p>
        </p:txBody>
      </p:sp>
    </p:spTree>
    <p:extLst>
      <p:ext uri="{BB962C8B-B14F-4D97-AF65-F5344CB8AC3E}">
        <p14:creationId xmlns:p14="http://schemas.microsoft.com/office/powerpoint/2010/main" val="2579694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46</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37"/>
            <a:ext cx="9144000" cy="449676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7" name="Прямоугольник 6"/>
          <p:cNvSpPr/>
          <p:nvPr/>
        </p:nvSpPr>
        <p:spPr>
          <a:xfrm>
            <a:off x="155575" y="97277"/>
            <a:ext cx="5564741" cy="954107"/>
          </a:xfrm>
          <a:prstGeom prst="rect">
            <a:avLst/>
          </a:prstGeom>
        </p:spPr>
        <p:txBody>
          <a:bodyPr wrap="square">
            <a:spAutoFit/>
          </a:bodyPr>
          <a:lstStyle/>
          <a:p>
            <a:r>
              <a:rPr lang="ru-RU" sz="2800" b="1" dirty="0">
                <a:solidFill>
                  <a:srgbClr val="00B0F0"/>
                </a:solidFill>
              </a:rPr>
              <a:t>СОВРЕМЕННАЯ НАУЧНАЯ КАРТИНА МИРА</a:t>
            </a:r>
          </a:p>
        </p:txBody>
      </p:sp>
      <p:sp>
        <p:nvSpPr>
          <p:cNvPr id="8" name="Прямоугольник 7"/>
          <p:cNvSpPr/>
          <p:nvPr/>
        </p:nvSpPr>
        <p:spPr>
          <a:xfrm>
            <a:off x="201039" y="778213"/>
            <a:ext cx="8723220" cy="464871"/>
          </a:xfrm>
          <a:prstGeom prst="rect">
            <a:avLst/>
          </a:prstGeom>
        </p:spPr>
        <p:txBody>
          <a:bodyPr wrap="square">
            <a:spAutoFit/>
          </a:bodyPr>
          <a:lstStyle/>
          <a:p>
            <a:pPr hangingPunct="0">
              <a:lnSpc>
                <a:spcPct val="150000"/>
              </a:lnSpc>
              <a:spcBef>
                <a:spcPts val="0"/>
              </a:spcBef>
            </a:pPr>
            <a:r>
              <a:rPr lang="ru-RU" i="1" dirty="0"/>
              <a:t>	</a:t>
            </a:r>
          </a:p>
        </p:txBody>
      </p:sp>
      <p:pic>
        <p:nvPicPr>
          <p:cNvPr id="23" name="Picture 5" descr="maxresdefaul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439" y="1851417"/>
            <a:ext cx="4789035" cy="2020627"/>
          </a:xfrm>
          <a:prstGeom prst="rect">
            <a:avLst/>
          </a:prstGeom>
          <a:noFill/>
          <a:extLst>
            <a:ext uri="{909E8E84-426E-40DD-AFC4-6F175D3DCCD1}">
              <a14:hiddenFill xmlns:a14="http://schemas.microsoft.com/office/drawing/2010/main">
                <a:solidFill>
                  <a:srgbClr val="FFFFFF"/>
                </a:solidFill>
              </a14:hiddenFill>
            </a:ext>
          </a:extLst>
        </p:spPr>
      </p:pic>
      <p:pic>
        <p:nvPicPr>
          <p:cNvPr id="10" name="Рисунок 9">
            <a:extLst>
              <a:ext uri="{FF2B5EF4-FFF2-40B4-BE49-F238E27FC236}">
                <a16:creationId xmlns:a16="http://schemas.microsoft.com/office/drawing/2014/main" id="{596F91DC-152F-4BBF-8676-E78A3D3CC758}"/>
              </a:ext>
            </a:extLst>
          </p:cNvPr>
          <p:cNvPicPr>
            <a:picLocks noChangeAspect="1"/>
          </p:cNvPicPr>
          <p:nvPr/>
        </p:nvPicPr>
        <p:blipFill>
          <a:blip r:embed="rId6"/>
          <a:stretch>
            <a:fillRect/>
          </a:stretch>
        </p:blipFill>
        <p:spPr>
          <a:xfrm>
            <a:off x="5816792" y="53477"/>
            <a:ext cx="3076769" cy="4311810"/>
          </a:xfrm>
          <a:prstGeom prst="rect">
            <a:avLst/>
          </a:prstGeom>
        </p:spPr>
      </p:pic>
      <p:sp>
        <p:nvSpPr>
          <p:cNvPr id="12" name="Прямоугольник 11">
            <a:extLst>
              <a:ext uri="{FF2B5EF4-FFF2-40B4-BE49-F238E27FC236}">
                <a16:creationId xmlns:a16="http://schemas.microsoft.com/office/drawing/2014/main" id="{16181E4F-8D54-4C42-9446-B59AD581DFD0}"/>
              </a:ext>
            </a:extLst>
          </p:cNvPr>
          <p:cNvSpPr/>
          <p:nvPr/>
        </p:nvSpPr>
        <p:spPr>
          <a:xfrm>
            <a:off x="460375" y="1330335"/>
            <a:ext cx="5244307" cy="461665"/>
          </a:xfrm>
          <a:prstGeom prst="rect">
            <a:avLst/>
          </a:prstGeom>
        </p:spPr>
        <p:txBody>
          <a:bodyPr wrap="square">
            <a:spAutoFit/>
          </a:bodyPr>
          <a:lstStyle/>
          <a:p>
            <a:r>
              <a:rPr lang="ru-RU" sz="2400" b="1" dirty="0">
                <a:latin typeface="Times New Roman" panose="02020603050405020304" pitchFamily="18" charset="0"/>
                <a:ea typeface="Calibri" panose="020F0502020204030204" pitchFamily="34" charset="0"/>
              </a:rPr>
              <a:t>Новое просвещение</a:t>
            </a:r>
            <a:endParaRPr lang="ru-RU" sz="2400" b="1" dirty="0"/>
          </a:p>
        </p:txBody>
      </p:sp>
    </p:spTree>
    <p:extLst>
      <p:ext uri="{BB962C8B-B14F-4D97-AF65-F5344CB8AC3E}">
        <p14:creationId xmlns:p14="http://schemas.microsoft.com/office/powerpoint/2010/main" val="2845041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47</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37"/>
            <a:ext cx="9144000" cy="449676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7" name="Прямоугольник 6"/>
          <p:cNvSpPr/>
          <p:nvPr/>
        </p:nvSpPr>
        <p:spPr>
          <a:xfrm>
            <a:off x="155575" y="97277"/>
            <a:ext cx="8832850" cy="523220"/>
          </a:xfrm>
          <a:prstGeom prst="rect">
            <a:avLst/>
          </a:prstGeom>
        </p:spPr>
        <p:txBody>
          <a:bodyPr wrap="square">
            <a:spAutoFit/>
          </a:bodyPr>
          <a:lstStyle/>
          <a:p>
            <a:r>
              <a:rPr lang="ru-RU" sz="2800" b="1" dirty="0">
                <a:latin typeface="Times New Roman" panose="02020603050405020304" pitchFamily="18" charset="0"/>
                <a:cs typeface="Times New Roman" panose="02020603050405020304" pitchFamily="18" charset="0"/>
              </a:rPr>
              <a:t>ЭКОЛОГИЯ </a:t>
            </a:r>
          </a:p>
        </p:txBody>
      </p:sp>
      <p:sp>
        <p:nvSpPr>
          <p:cNvPr id="8" name="Прямоугольник 7"/>
          <p:cNvSpPr/>
          <p:nvPr/>
        </p:nvSpPr>
        <p:spPr>
          <a:xfrm>
            <a:off x="201039" y="778213"/>
            <a:ext cx="8723220" cy="464871"/>
          </a:xfrm>
          <a:prstGeom prst="rect">
            <a:avLst/>
          </a:prstGeom>
        </p:spPr>
        <p:txBody>
          <a:bodyPr wrap="square">
            <a:spAutoFit/>
          </a:bodyPr>
          <a:lstStyle/>
          <a:p>
            <a:pPr hangingPunct="0">
              <a:lnSpc>
                <a:spcPct val="150000"/>
              </a:lnSpc>
              <a:spcBef>
                <a:spcPts val="0"/>
              </a:spcBef>
            </a:pPr>
            <a:r>
              <a:rPr lang="ru-RU" i="1" dirty="0"/>
              <a:t>	</a:t>
            </a:r>
          </a:p>
        </p:txBody>
      </p:sp>
      <p:sp>
        <p:nvSpPr>
          <p:cNvPr id="9" name="Прямоугольник 8">
            <a:extLst>
              <a:ext uri="{FF2B5EF4-FFF2-40B4-BE49-F238E27FC236}">
                <a16:creationId xmlns:a16="http://schemas.microsoft.com/office/drawing/2014/main" id="{34BB8E99-0578-4FD5-9AC6-BB0B163E236C}"/>
              </a:ext>
            </a:extLst>
          </p:cNvPr>
          <p:cNvSpPr/>
          <p:nvPr/>
        </p:nvSpPr>
        <p:spPr>
          <a:xfrm>
            <a:off x="155576" y="636368"/>
            <a:ext cx="6450796" cy="369332"/>
          </a:xfrm>
          <a:prstGeom prst="rect">
            <a:avLst/>
          </a:prstGeom>
        </p:spPr>
        <p:txBody>
          <a:bodyPr wrap="square">
            <a:spAutoFit/>
          </a:bodyPr>
          <a:lstStyle/>
          <a:p>
            <a:r>
              <a:rPr lang="ru-RU" b="1" dirty="0">
                <a:latin typeface="Times New Roman" panose="02020603050405020304" pitchFamily="18" charset="0"/>
                <a:ea typeface="Calibri" panose="020F0502020204030204" pitchFamily="34" charset="0"/>
              </a:rPr>
              <a:t>Развитие знаний о биоразнообразии. </a:t>
            </a:r>
            <a:endParaRPr lang="ru-RU" dirty="0"/>
          </a:p>
        </p:txBody>
      </p:sp>
      <p:sp>
        <p:nvSpPr>
          <p:cNvPr id="10" name="Прямоугольник 9">
            <a:extLst>
              <a:ext uri="{FF2B5EF4-FFF2-40B4-BE49-F238E27FC236}">
                <a16:creationId xmlns:a16="http://schemas.microsoft.com/office/drawing/2014/main" id="{758B7ED3-856E-4905-B915-63EA6E31688D}"/>
              </a:ext>
            </a:extLst>
          </p:cNvPr>
          <p:cNvSpPr/>
          <p:nvPr/>
        </p:nvSpPr>
        <p:spPr>
          <a:xfrm>
            <a:off x="276483" y="1210544"/>
            <a:ext cx="4295517" cy="2125390"/>
          </a:xfrm>
          <a:prstGeom prst="rect">
            <a:avLst/>
          </a:prstGeom>
        </p:spPr>
        <p:txBody>
          <a:bodyPr wrap="square">
            <a:spAutoFit/>
          </a:bodyPr>
          <a:lstStyle/>
          <a:p>
            <a:pPr>
              <a:lnSpc>
                <a:spcPct val="150000"/>
              </a:lnSpc>
              <a:spcBef>
                <a:spcPts val="600"/>
              </a:spcBef>
              <a:spcAft>
                <a:spcPts val="600"/>
              </a:spcAft>
            </a:pPr>
            <a:r>
              <a:rPr lang="ru-RU" dirty="0">
                <a:latin typeface="Times New Roman" panose="02020603050405020304" pitchFamily="18" charset="0"/>
                <a:ea typeface="Calibri" panose="020F0502020204030204" pitchFamily="34" charset="0"/>
                <a:cs typeface="Times New Roman" panose="02020603050405020304" pitchFamily="18" charset="0"/>
              </a:rPr>
              <a:t>Поднятие авторитета экологии как науки с широкими возможностями прогнозирования. Изучение биоразнообразия находится на примитивном уровне. </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146" name="Picture 2" descr="https://doc-prom.ru/wp-content/uploads/2019/12/ekologicheskaya-bezopasnost-1568x1045.jpg">
            <a:extLst>
              <a:ext uri="{FF2B5EF4-FFF2-40B4-BE49-F238E27FC236}">
                <a16:creationId xmlns:a16="http://schemas.microsoft.com/office/drawing/2014/main" id="{D42FBA65-17BE-42CC-8BA3-F04BC83424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2089" y="97277"/>
            <a:ext cx="4371780" cy="2913321"/>
          </a:xfrm>
          <a:prstGeom prst="rect">
            <a:avLst/>
          </a:prstGeom>
          <a:noFill/>
          <a:extLst>
            <a:ext uri="{909E8E84-426E-40DD-AFC4-6F175D3DCCD1}">
              <a14:hiddenFill xmlns:a14="http://schemas.microsoft.com/office/drawing/2010/main">
                <a:solidFill>
                  <a:srgbClr val="FFFFFF"/>
                </a:solidFill>
              </a14:hiddenFill>
            </a:ext>
          </a:extLst>
        </p:spPr>
      </p:pic>
      <p:sp>
        <p:nvSpPr>
          <p:cNvPr id="12" name="Прямоугольник 11">
            <a:extLst>
              <a:ext uri="{FF2B5EF4-FFF2-40B4-BE49-F238E27FC236}">
                <a16:creationId xmlns:a16="http://schemas.microsoft.com/office/drawing/2014/main" id="{FBD67A90-15E0-4614-9E5D-8392D8A422FC}"/>
              </a:ext>
            </a:extLst>
          </p:cNvPr>
          <p:cNvSpPr/>
          <p:nvPr/>
        </p:nvSpPr>
        <p:spPr>
          <a:xfrm>
            <a:off x="329817" y="3513867"/>
            <a:ext cx="8658608" cy="646331"/>
          </a:xfrm>
          <a:prstGeom prst="rect">
            <a:avLst/>
          </a:prstGeom>
        </p:spPr>
        <p:txBody>
          <a:bodyPr wrap="square">
            <a:spAutoFit/>
          </a:bodyPr>
          <a:lstStyle/>
          <a:p>
            <a:r>
              <a:rPr lang="ru-RU" dirty="0">
                <a:latin typeface="Times New Roman" panose="02020603050405020304" pitchFamily="18" charset="0"/>
                <a:ea typeface="Calibri" panose="020F0502020204030204" pitchFamily="34" charset="0"/>
                <a:cs typeface="Times New Roman" panose="02020603050405020304" pitchFamily="18" charset="0"/>
              </a:rPr>
              <a:t>Нет ничего сложнее природных экосистем, образующих биоразнообразие Земли на видовом уровне.</a:t>
            </a:r>
            <a:endParaRPr lang="ru-RU" dirty="0"/>
          </a:p>
        </p:txBody>
      </p:sp>
    </p:spTree>
    <p:extLst>
      <p:ext uri="{BB962C8B-B14F-4D97-AF65-F5344CB8AC3E}">
        <p14:creationId xmlns:p14="http://schemas.microsoft.com/office/powerpoint/2010/main" val="27570731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48</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37"/>
            <a:ext cx="9144000" cy="449676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p:cNvSpPr/>
          <p:nvPr/>
        </p:nvSpPr>
        <p:spPr>
          <a:xfrm>
            <a:off x="250439" y="661482"/>
            <a:ext cx="6607561" cy="369332"/>
          </a:xfrm>
          <a:prstGeom prst="rect">
            <a:avLst/>
          </a:prstGeom>
        </p:spPr>
        <p:txBody>
          <a:bodyPr wrap="square">
            <a:spAutoFit/>
          </a:bodyPr>
          <a:lstStyle/>
          <a:p>
            <a:endParaRPr lang="ru-RU" b="1" i="1" dirty="0">
              <a:solidFill>
                <a:srgbClr val="FF0000"/>
              </a:solidFill>
            </a:endParaRPr>
          </a:p>
        </p:txBody>
      </p:sp>
      <p:pic>
        <p:nvPicPr>
          <p:cNvPr id="23" name="Picture 5" descr="information_items_315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5974" y="0"/>
            <a:ext cx="1910683" cy="19137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Прямоугольник 8">
                <a:extLst>
                  <a:ext uri="{FF2B5EF4-FFF2-40B4-BE49-F238E27FC236}">
                    <a16:creationId xmlns:a16="http://schemas.microsoft.com/office/drawing/2014/main" id="{4A870FCB-F485-4587-A28F-F0C7560E5C92}"/>
                  </a:ext>
                </a:extLst>
              </p:cNvPr>
              <p:cNvSpPr/>
              <p:nvPr/>
            </p:nvSpPr>
            <p:spPr>
              <a:xfrm>
                <a:off x="329817" y="209490"/>
                <a:ext cx="6528183" cy="3521605"/>
              </a:xfrm>
              <a:prstGeom prst="rect">
                <a:avLst/>
              </a:prstGeom>
            </p:spPr>
            <p:txBody>
              <a:bodyPr wrap="square">
                <a:spAutoFit/>
              </a:bodyPr>
              <a:lstStyle/>
              <a:p>
                <a:pPr>
                  <a:lnSpc>
                    <a:spcPct val="107000"/>
                  </a:lnSpc>
                  <a:spcAft>
                    <a:spcPts val="800"/>
                  </a:spcAft>
                </a:pPr>
                <a:r>
                  <a:rPr lang="ru-RU" sz="3200" b="1" dirty="0">
                    <a:latin typeface="Times New Roman" panose="02020603050405020304" pitchFamily="18" charset="0"/>
                    <a:ea typeface="Calibri" panose="020F0502020204030204" pitchFamily="34" charset="0"/>
                    <a:cs typeface="Times New Roman" panose="02020603050405020304" pitchFamily="18" charset="0"/>
                  </a:rPr>
                  <a:t>Будущее </a:t>
                </a:r>
                <a:r>
                  <a:rPr lang="ru-RU" sz="3200" b="1" dirty="0">
                    <a:effectLst/>
                    <a:latin typeface="Times New Roman" panose="02020603050405020304" pitchFamily="18" charset="0"/>
                    <a:ea typeface="Calibri" panose="020F0502020204030204" pitchFamily="34" charset="0"/>
                    <a:cs typeface="Times New Roman" panose="02020603050405020304" pitchFamily="18" charset="0"/>
                  </a:rPr>
                  <a:t>(Постмодерн)</a:t>
                </a:r>
                <a:endParaRPr lang="ru-RU"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2800" b="1" dirty="0">
                    <a:latin typeface="Times New Roman" panose="02020603050405020304" pitchFamily="18" charset="0"/>
                    <a:ea typeface="Calibri" panose="020F0502020204030204" pitchFamily="34" charset="0"/>
                    <a:cs typeface="Times New Roman" panose="02020603050405020304" pitchFamily="18" charset="0"/>
                  </a:rPr>
                  <a:t>Экологически «чистое» мировоззрение</a:t>
                </a:r>
                <a:endParaRPr lang="ru-RU"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3200" b="1" dirty="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r>
                  <a:rPr lang="ru-RU" sz="4000" b="1" dirty="0">
                    <a:effectLst/>
                    <a:latin typeface="Times New Roman" panose="02020603050405020304" pitchFamily="18" charset="0"/>
                    <a:ea typeface="Calibri" panose="020F0502020204030204" pitchFamily="34" charset="0"/>
                    <a:cs typeface="Times New Roman" panose="02020603050405020304" pitchFamily="18" charset="0"/>
                  </a:rPr>
                  <a:t>[Человек]  </a:t>
                </a:r>
                <a14:m>
                  <m:oMath xmlns:m="http://schemas.openxmlformats.org/officeDocument/2006/math">
                    <m:r>
                      <a:rPr lang="ru-RU" sz="4000" b="1" i="1">
                        <a:effectLst/>
                        <a:latin typeface="Cambria Math" panose="02040503050406030204" pitchFamily="18" charset="0"/>
                        <a:ea typeface="Calibri" panose="020F0502020204030204" pitchFamily="34" charset="0"/>
                        <a:cs typeface="Times New Roman" panose="02020603050405020304" pitchFamily="18" charset="0"/>
                      </a:rPr>
                      <m:t>↔</m:t>
                    </m:r>
                  </m:oMath>
                </a14:m>
                <a:r>
                  <a:rPr lang="ru-RU" sz="4000" b="1" dirty="0">
                    <a:effectLst/>
                    <a:latin typeface="Times New Roman" panose="02020603050405020304" pitchFamily="18" charset="0"/>
                    <a:ea typeface="Times New Roman" panose="02020603050405020304" pitchFamily="18" charset="0"/>
                    <a:cs typeface="Times New Roman" panose="02020603050405020304" pitchFamily="18" charset="0"/>
                  </a:rPr>
                  <a:t>  [Среда]</a:t>
                </a:r>
                <a:endParaRPr lang="ru-RU" sz="4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sz="28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Искусственный </a:t>
                </a:r>
                <a:r>
                  <a:rPr lang="ru-RU" sz="2800" b="1" dirty="0">
                    <a:latin typeface="Times New Roman" panose="02020603050405020304" pitchFamily="18" charset="0"/>
                    <a:ea typeface="Calibri" panose="020F0502020204030204" pitchFamily="34" charset="0"/>
                    <a:cs typeface="Times New Roman" panose="02020603050405020304" pitchFamily="18" charset="0"/>
                  </a:rPr>
                  <a:t>         </a:t>
                </a:r>
                <a:r>
                  <a:rPr lang="ru-RU" sz="28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Искусственная</a:t>
                </a:r>
                <a:endParaRPr lang="ru-RU"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ru-RU" b="1" dirty="0">
                    <a:latin typeface="Times New Roman" panose="02020603050405020304" pitchFamily="18" charset="0"/>
                    <a:ea typeface="Calibri" panose="020F0502020204030204" pitchFamily="34" charset="0"/>
                    <a:cs typeface="Times New Roman" panose="02020603050405020304" pitchFamily="18" charset="0"/>
                  </a:rPr>
                  <a:t> </a:t>
                </a:r>
                <a:endParaRPr lang="ru-RU" sz="105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Прямоугольник 8">
                <a:extLst>
                  <a:ext uri="{FF2B5EF4-FFF2-40B4-BE49-F238E27FC236}">
                    <a16:creationId xmlns:a16="http://schemas.microsoft.com/office/drawing/2014/main" id="{4A870FCB-F485-4587-A28F-F0C7560E5C92}"/>
                  </a:ext>
                </a:extLst>
              </p:cNvPr>
              <p:cNvSpPr>
                <a:spLocks noRot="1" noChangeAspect="1" noMove="1" noResize="1" noEditPoints="1" noAdjustHandles="1" noChangeArrowheads="1" noChangeShapeType="1" noTextEdit="1"/>
              </p:cNvSpPr>
              <p:nvPr/>
            </p:nvSpPr>
            <p:spPr>
              <a:xfrm>
                <a:off x="329817" y="209490"/>
                <a:ext cx="6528183" cy="3521605"/>
              </a:xfrm>
              <a:prstGeom prst="rect">
                <a:avLst/>
              </a:prstGeom>
              <a:blipFill>
                <a:blip r:embed="rId6"/>
                <a:stretch>
                  <a:fillRect l="-3268" t="-2422" r="-840"/>
                </a:stretch>
              </a:blipFill>
            </p:spPr>
            <p:txBody>
              <a:bodyPr/>
              <a:lstStyle/>
              <a:p>
                <a:r>
                  <a:rPr lang="ru-RU">
                    <a:noFill/>
                  </a:rPr>
                  <a:t> </a:t>
                </a:r>
              </a:p>
            </p:txBody>
          </p:sp>
        </mc:Fallback>
      </mc:AlternateContent>
      <p:sp>
        <p:nvSpPr>
          <p:cNvPr id="6" name="Прямоугольник 5">
            <a:extLst>
              <a:ext uri="{FF2B5EF4-FFF2-40B4-BE49-F238E27FC236}">
                <a16:creationId xmlns:a16="http://schemas.microsoft.com/office/drawing/2014/main" id="{648103EC-934F-4A61-B992-6DB5873A72A3}"/>
              </a:ext>
            </a:extLst>
          </p:cNvPr>
          <p:cNvSpPr/>
          <p:nvPr/>
        </p:nvSpPr>
        <p:spPr>
          <a:xfrm>
            <a:off x="250438" y="3353521"/>
            <a:ext cx="8673819" cy="877613"/>
          </a:xfrm>
          <a:prstGeom prst="rect">
            <a:avLst/>
          </a:prstGeom>
        </p:spPr>
        <p:txBody>
          <a:bodyPr wrap="square">
            <a:spAutoFit/>
          </a:bodyPr>
          <a:lstStyle/>
          <a:p>
            <a:pPr>
              <a:lnSpc>
                <a:spcPct val="150000"/>
              </a:lnSpc>
            </a:pPr>
            <a:r>
              <a:rPr lang="ru-RU" i="1" dirty="0">
                <a:solidFill>
                  <a:srgbClr val="261808"/>
                </a:solidFill>
                <a:latin typeface="Verdana" panose="020B0604030504040204" pitchFamily="34" charset="0"/>
              </a:rPr>
              <a:t>между искусственным в своей сущности человеком и искусственной в своей сущности средой никакого противоречия нет</a:t>
            </a:r>
            <a:r>
              <a:rPr lang="ru-RU" dirty="0">
                <a:solidFill>
                  <a:srgbClr val="261808"/>
                </a:solidFill>
                <a:latin typeface="Verdana" panose="020B0604030504040204" pitchFamily="34" charset="0"/>
              </a:rPr>
              <a:t>. </a:t>
            </a:r>
            <a:endParaRPr lang="ru-RU" dirty="0"/>
          </a:p>
        </p:txBody>
      </p:sp>
    </p:spTree>
    <p:extLst>
      <p:ext uri="{BB962C8B-B14F-4D97-AF65-F5344CB8AC3E}">
        <p14:creationId xmlns:p14="http://schemas.microsoft.com/office/powerpoint/2010/main" val="29631780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49</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01" y="84306"/>
            <a:ext cx="9034697" cy="437124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p:cNvSpPr/>
          <p:nvPr/>
        </p:nvSpPr>
        <p:spPr>
          <a:xfrm>
            <a:off x="117801" y="239949"/>
            <a:ext cx="4687663" cy="369332"/>
          </a:xfrm>
          <a:prstGeom prst="rect">
            <a:avLst/>
          </a:prstGeom>
        </p:spPr>
        <p:txBody>
          <a:bodyPr wrap="square">
            <a:spAutoFit/>
          </a:bodyPr>
          <a:lstStyle/>
          <a:p>
            <a:endParaRPr lang="ru-RU" dirty="0"/>
          </a:p>
        </p:txBody>
      </p:sp>
      <p:pic>
        <p:nvPicPr>
          <p:cNvPr id="15" name="Picture 4" descr="http://ekogradmoscow.ru/images/Olya/Novosti/57442988e57ed.jpg">
            <a:extLst>
              <a:ext uri="{FF2B5EF4-FFF2-40B4-BE49-F238E27FC236}">
                <a16:creationId xmlns:a16="http://schemas.microsoft.com/office/drawing/2014/main" id="{A6AB5ABD-3FE2-4098-BB1E-ECCDFA1014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3997" y="270134"/>
            <a:ext cx="6046812" cy="4044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257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5</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905434"/>
            <a:ext cx="9037496" cy="3707815"/>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5" name="Rectangle 14"/>
          <p:cNvSpPr/>
          <p:nvPr/>
        </p:nvSpPr>
        <p:spPr>
          <a:xfrm>
            <a:off x="155575" y="-144462"/>
            <a:ext cx="5425656" cy="3785652"/>
          </a:xfrm>
          <a:prstGeom prst="rect">
            <a:avLst/>
          </a:prstGeom>
        </p:spPr>
        <p:txBody>
          <a:bodyPr wrap="square">
            <a:spAutoFit/>
          </a:bodyPr>
          <a:lstStyle/>
          <a:p>
            <a:pPr>
              <a:lnSpc>
                <a:spcPct val="150000"/>
              </a:lnSpc>
            </a:pPr>
            <a:r>
              <a:rPr lang="ru-RU" altLang="ru-RU" sz="2800" dirty="0">
                <a:solidFill>
                  <a:srgbClr val="0070C0"/>
                </a:solidFill>
                <a:latin typeface="Trebuchet MS" panose="020B0603020202020204" pitchFamily="34" charset="0"/>
              </a:rPr>
              <a:t>Эрнст Геккель</a:t>
            </a:r>
          </a:p>
          <a:p>
            <a:r>
              <a:rPr lang="ru-RU" altLang="ru-RU" sz="2400" b="1" i="1" dirty="0">
                <a:solidFill>
                  <a:srgbClr val="0070C0"/>
                </a:solidFill>
              </a:rPr>
              <a:t>1834 - 1919</a:t>
            </a:r>
          </a:p>
          <a:p>
            <a:pPr>
              <a:lnSpc>
                <a:spcPct val="150000"/>
              </a:lnSpc>
            </a:pPr>
            <a:endParaRPr lang="ru-RU" sz="2000" i="1" dirty="0">
              <a:solidFill>
                <a:srgbClr val="FF0000"/>
              </a:solidFill>
            </a:endParaRPr>
          </a:p>
          <a:p>
            <a:pPr>
              <a:lnSpc>
                <a:spcPct val="150000"/>
              </a:lnSpc>
            </a:pPr>
            <a:r>
              <a:rPr lang="ru-RU" sz="2000" i="1" dirty="0">
                <a:solidFill>
                  <a:srgbClr val="FF0000"/>
                </a:solidFill>
              </a:rPr>
              <a:t>Термин </a:t>
            </a:r>
            <a:r>
              <a:rPr lang="ru-RU" sz="2000" b="1" i="1" dirty="0">
                <a:solidFill>
                  <a:srgbClr val="FF0000"/>
                </a:solidFill>
              </a:rPr>
              <a:t>ЭКОЛОГИЯ </a:t>
            </a:r>
            <a:r>
              <a:rPr lang="ru-RU" sz="2000" i="1" dirty="0">
                <a:solidFill>
                  <a:srgbClr val="FF0000"/>
                </a:solidFill>
              </a:rPr>
              <a:t>впервые предложил немецкий биолог Эрнст Геккель в 1866 году в книге «Общая морфология организмов» </a:t>
            </a:r>
          </a:p>
          <a:p>
            <a:pPr>
              <a:lnSpc>
                <a:spcPct val="150000"/>
              </a:lnSpc>
            </a:pPr>
            <a:r>
              <a:rPr lang="ru-RU" sz="2000" i="1" dirty="0">
                <a:solidFill>
                  <a:srgbClr val="FF0000"/>
                </a:solidFill>
              </a:rPr>
              <a:t>(«</a:t>
            </a:r>
            <a:r>
              <a:rPr lang="ru-RU" sz="2000" i="1" dirty="0" err="1">
                <a:solidFill>
                  <a:srgbClr val="FF0000"/>
                </a:solidFill>
              </a:rPr>
              <a:t>Generelle</a:t>
            </a:r>
            <a:r>
              <a:rPr lang="ru-RU" sz="2000" i="1" dirty="0">
                <a:solidFill>
                  <a:srgbClr val="FF0000"/>
                </a:solidFill>
              </a:rPr>
              <a:t> </a:t>
            </a:r>
            <a:r>
              <a:rPr lang="ru-RU" sz="2000" i="1" dirty="0" err="1">
                <a:solidFill>
                  <a:srgbClr val="FF0000"/>
                </a:solidFill>
              </a:rPr>
              <a:t>Morphologie</a:t>
            </a:r>
            <a:r>
              <a:rPr lang="ru-RU" sz="2000" i="1" dirty="0">
                <a:solidFill>
                  <a:srgbClr val="FF0000"/>
                </a:solidFill>
              </a:rPr>
              <a:t> </a:t>
            </a:r>
            <a:r>
              <a:rPr lang="ru-RU" sz="2000" i="1" dirty="0" err="1">
                <a:solidFill>
                  <a:srgbClr val="FF0000"/>
                </a:solidFill>
              </a:rPr>
              <a:t>der</a:t>
            </a:r>
            <a:r>
              <a:rPr lang="ru-RU" sz="2000" i="1" dirty="0">
                <a:solidFill>
                  <a:srgbClr val="FF0000"/>
                </a:solidFill>
              </a:rPr>
              <a:t> </a:t>
            </a:r>
            <a:r>
              <a:rPr lang="ru-RU" sz="2000" i="1" dirty="0" err="1">
                <a:solidFill>
                  <a:srgbClr val="FF0000"/>
                </a:solidFill>
              </a:rPr>
              <a:t>Organismen</a:t>
            </a:r>
            <a:r>
              <a:rPr lang="ru-RU" sz="2000" i="1" dirty="0">
                <a:solidFill>
                  <a:srgbClr val="FF0000"/>
                </a:solidFill>
              </a:rPr>
              <a:t>»). </a:t>
            </a:r>
          </a:p>
          <a:p>
            <a:endParaRPr lang="ru-RU" altLang="ru-RU" sz="2400" i="1" dirty="0">
              <a:solidFill>
                <a:srgbClr val="FF0000"/>
              </a:solidFill>
            </a:endParaRPr>
          </a:p>
        </p:txBody>
      </p:sp>
      <p:pic>
        <p:nvPicPr>
          <p:cNvPr id="13314" name="Picture 2" descr="https://upload.wikimedia.org/wikipedia/commons/9/98/PSM_V06_D010_Ernst_Heinrich_Haecke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1771" y="281596"/>
            <a:ext cx="2981006" cy="371882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2" y="407988"/>
            <a:ext cx="3325904" cy="568745"/>
          </a:xfrm>
          <a:prstGeom prst="rect">
            <a:avLst/>
          </a:prstGeom>
        </p:spPr>
        <p:txBody>
          <a:bodyPr wrap="square">
            <a:spAutoFit/>
          </a:bodyPr>
          <a:lstStyle/>
          <a:p>
            <a:pPr marL="285750" indent="-285750">
              <a:lnSpc>
                <a:spcPct val="200000"/>
              </a:lnSpc>
              <a:buFont typeface="Wingdings" panose="05000000000000000000" pitchFamily="2" charset="2"/>
              <a:buChar char="ü"/>
            </a:pPr>
            <a:endParaRPr lang="ru-RU" altLang="ru-RU" dirty="0"/>
          </a:p>
        </p:txBody>
      </p:sp>
    </p:spTree>
    <p:extLst>
      <p:ext uri="{BB962C8B-B14F-4D97-AF65-F5344CB8AC3E}">
        <p14:creationId xmlns:p14="http://schemas.microsoft.com/office/powerpoint/2010/main" val="4042681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50</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0" y="7937"/>
            <a:ext cx="9144000" cy="449676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8" name="Прямоугольник 7"/>
          <p:cNvSpPr/>
          <p:nvPr/>
        </p:nvSpPr>
        <p:spPr>
          <a:xfrm>
            <a:off x="201039" y="778213"/>
            <a:ext cx="8723220" cy="464871"/>
          </a:xfrm>
          <a:prstGeom prst="rect">
            <a:avLst/>
          </a:prstGeom>
        </p:spPr>
        <p:txBody>
          <a:bodyPr wrap="square">
            <a:spAutoFit/>
          </a:bodyPr>
          <a:lstStyle/>
          <a:p>
            <a:pPr hangingPunct="0">
              <a:lnSpc>
                <a:spcPct val="150000"/>
              </a:lnSpc>
              <a:spcBef>
                <a:spcPts val="0"/>
              </a:spcBef>
            </a:pPr>
            <a:r>
              <a:rPr lang="ru-RU" i="1" dirty="0"/>
              <a:t>	</a:t>
            </a:r>
          </a:p>
        </p:txBody>
      </p:sp>
      <p:sp>
        <p:nvSpPr>
          <p:cNvPr id="7" name="Прямоугольник 6">
            <a:extLst>
              <a:ext uri="{FF2B5EF4-FFF2-40B4-BE49-F238E27FC236}">
                <a16:creationId xmlns:a16="http://schemas.microsoft.com/office/drawing/2014/main" id="{204BAA9D-30CE-498F-A0C0-A43308286A88}"/>
              </a:ext>
            </a:extLst>
          </p:cNvPr>
          <p:cNvSpPr/>
          <p:nvPr/>
        </p:nvSpPr>
        <p:spPr>
          <a:xfrm>
            <a:off x="155575" y="160339"/>
            <a:ext cx="8357560" cy="3521477"/>
          </a:xfrm>
          <a:prstGeom prst="rect">
            <a:avLst/>
          </a:prstGeom>
        </p:spPr>
        <p:txBody>
          <a:bodyPr wrap="square">
            <a:spAutoFit/>
          </a:bodyPr>
          <a:lstStyle/>
          <a:p>
            <a:pPr>
              <a:lnSpc>
                <a:spcPct val="107000"/>
              </a:lnSpc>
              <a:spcAft>
                <a:spcPts val="800"/>
              </a:spcAft>
            </a:pPr>
            <a:r>
              <a:rPr lang="ru-RU" sz="28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Экологический реализм как мировоззрение.</a:t>
            </a:r>
            <a:endParaRPr lang="ru-RU" sz="28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ru-RU" dirty="0">
                <a:latin typeface="Calibri" panose="020F0502020204030204" pitchFamily="34" charset="0"/>
                <a:ea typeface="Calibri" panose="020F0502020204030204" pitchFamily="34" charset="0"/>
                <a:cs typeface="Times New Roman" panose="02020603050405020304" pitchFamily="18" charset="0"/>
              </a:rPr>
              <a:t>На смену  количественному определению богатства пришло качественное. Основная идея – рассматривать всю планету в целом как единую экосистему. Видеть Землю такой как она есть, а не такой какой мы ее хотим видеть. Стабильность в экономике тесно связана со стабильностью окружающей среды. </a:t>
            </a:r>
            <a:r>
              <a:rPr lang="ru-RU" b="1" dirty="0">
                <a:latin typeface="Calibri" panose="020F0502020204030204" pitchFamily="34" charset="0"/>
                <a:ea typeface="Calibri" panose="020F0502020204030204" pitchFamily="34" charset="0"/>
                <a:cs typeface="Times New Roman" panose="02020603050405020304" pitchFamily="18" charset="0"/>
              </a:rPr>
              <a:t>Качество жизни повышается за счет самопознания</a:t>
            </a:r>
            <a:r>
              <a:rPr lang="ru-RU" dirty="0">
                <a:latin typeface="Calibri" panose="020F0502020204030204" pitchFamily="34" charset="0"/>
                <a:ea typeface="Calibri" panose="020F0502020204030204" pitchFamily="34" charset="0"/>
                <a:cs typeface="Times New Roman" panose="02020603050405020304" pitchFamily="18" charset="0"/>
              </a:rPr>
              <a:t>, а не за счет традиционного накопления материальных благ, исходящее из того, что это богатство можно обменять на более высокое качество жизни.</a:t>
            </a:r>
          </a:p>
        </p:txBody>
      </p:sp>
    </p:spTree>
    <p:extLst>
      <p:ext uri="{BB962C8B-B14F-4D97-AF65-F5344CB8AC3E}">
        <p14:creationId xmlns:p14="http://schemas.microsoft.com/office/powerpoint/2010/main" val="38786958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51</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75" y="74379"/>
            <a:ext cx="9101487" cy="4298409"/>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8" name="Прямоугольник 7"/>
          <p:cNvSpPr/>
          <p:nvPr/>
        </p:nvSpPr>
        <p:spPr>
          <a:xfrm>
            <a:off x="201039" y="778213"/>
            <a:ext cx="8723220" cy="464871"/>
          </a:xfrm>
          <a:prstGeom prst="rect">
            <a:avLst/>
          </a:prstGeom>
        </p:spPr>
        <p:txBody>
          <a:bodyPr wrap="square">
            <a:spAutoFit/>
          </a:bodyPr>
          <a:lstStyle/>
          <a:p>
            <a:pPr hangingPunct="0">
              <a:lnSpc>
                <a:spcPct val="150000"/>
              </a:lnSpc>
              <a:spcBef>
                <a:spcPts val="0"/>
              </a:spcBef>
            </a:pPr>
            <a:r>
              <a:rPr lang="ru-RU" i="1" dirty="0"/>
              <a:t>	</a:t>
            </a:r>
          </a:p>
        </p:txBody>
      </p:sp>
      <p:sp>
        <p:nvSpPr>
          <p:cNvPr id="9" name="Прямоугольник 8">
            <a:extLst>
              <a:ext uri="{FF2B5EF4-FFF2-40B4-BE49-F238E27FC236}">
                <a16:creationId xmlns:a16="http://schemas.microsoft.com/office/drawing/2014/main" id="{B1168270-C1C1-4A28-9B31-41860D42A86F}"/>
              </a:ext>
            </a:extLst>
          </p:cNvPr>
          <p:cNvSpPr/>
          <p:nvPr/>
        </p:nvSpPr>
        <p:spPr>
          <a:xfrm>
            <a:off x="77973" y="106326"/>
            <a:ext cx="4727944" cy="3371885"/>
          </a:xfrm>
          <a:prstGeom prst="rect">
            <a:avLst/>
          </a:prstGeom>
        </p:spPr>
        <p:txBody>
          <a:bodyPr wrap="square">
            <a:spAutoFit/>
          </a:bodyPr>
          <a:lstStyle/>
          <a:p>
            <a:pPr algn="just">
              <a:lnSpc>
                <a:spcPct val="150000"/>
              </a:lnSpc>
              <a:spcBef>
                <a:spcPts val="600"/>
              </a:spcBef>
              <a:spcAft>
                <a:spcPts val="600"/>
              </a:spcAft>
            </a:pPr>
            <a:r>
              <a:rPr lang="ru-RU" b="1" dirty="0">
                <a:latin typeface="Times New Roman" panose="02020603050405020304" pitchFamily="18" charset="0"/>
                <a:ea typeface="Calibri" panose="020F0502020204030204" pitchFamily="34" charset="0"/>
                <a:cs typeface="Times New Roman" panose="02020603050405020304" pitchFamily="18" charset="0"/>
              </a:rPr>
              <a:t>Важный элемент самосознания</a:t>
            </a:r>
            <a:r>
              <a:rPr lang="ru-RU" dirty="0">
                <a:latin typeface="Times New Roman" panose="02020603050405020304" pitchFamily="18" charset="0"/>
                <a:ea typeface="Calibri" panose="020F0502020204030204" pitchFamily="34" charset="0"/>
                <a:cs typeface="Times New Roman" panose="02020603050405020304" pitchFamily="18" charset="0"/>
              </a:rPr>
              <a:t> – сознание филогенетического родства со всеми биологическими видами.  «Какими бы выдумками и фантазиями мы ни пытались отгородиться от правды, мы всегда были, остаемся и будем оставаться биологическим видом, связанным тесными узами с данным конкретным биологическим миром. </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170" name="Picture 2" descr="https://www.culture.ru/storage/images/fd32c5f6284a90c175e1a0c93fb244c8/bc712aa605de364933c6a323798f7d42.jpeg">
            <a:extLst>
              <a:ext uri="{FF2B5EF4-FFF2-40B4-BE49-F238E27FC236}">
                <a16:creationId xmlns:a16="http://schemas.microsoft.com/office/drawing/2014/main" id="{040A4BA0-057A-4680-BA7A-4DE78DFC3A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1381" y="273954"/>
            <a:ext cx="4336138" cy="2445020"/>
          </a:xfrm>
          <a:prstGeom prst="rect">
            <a:avLst/>
          </a:prstGeom>
          <a:noFill/>
          <a:extLst>
            <a:ext uri="{909E8E84-426E-40DD-AFC4-6F175D3DCCD1}">
              <a14:hiddenFill xmlns:a14="http://schemas.microsoft.com/office/drawing/2010/main">
                <a:solidFill>
                  <a:srgbClr val="FFFFFF"/>
                </a:solidFill>
              </a14:hiddenFill>
            </a:ext>
          </a:extLst>
        </p:spPr>
      </p:pic>
      <p:sp>
        <p:nvSpPr>
          <p:cNvPr id="12" name="Прямоугольник 11">
            <a:extLst>
              <a:ext uri="{FF2B5EF4-FFF2-40B4-BE49-F238E27FC236}">
                <a16:creationId xmlns:a16="http://schemas.microsoft.com/office/drawing/2014/main" id="{A669A988-68B4-4884-922C-F567062B477F}"/>
              </a:ext>
            </a:extLst>
          </p:cNvPr>
          <p:cNvSpPr/>
          <p:nvPr/>
        </p:nvSpPr>
        <p:spPr>
          <a:xfrm>
            <a:off x="0" y="3502982"/>
            <a:ext cx="9066027" cy="646331"/>
          </a:xfrm>
          <a:prstGeom prst="rect">
            <a:avLst/>
          </a:prstGeom>
        </p:spPr>
        <p:txBody>
          <a:bodyPr wrap="square">
            <a:spAutoFit/>
          </a:bodyPr>
          <a:lstStyle/>
          <a:p>
            <a:r>
              <a:rPr lang="ru-RU" dirty="0">
                <a:latin typeface="Times New Roman" panose="02020603050405020304" pitchFamily="18" charset="0"/>
                <a:ea typeface="Calibri" panose="020F0502020204030204" pitchFamily="34" charset="0"/>
                <a:cs typeface="Times New Roman" panose="02020603050405020304" pitchFamily="18" charset="0"/>
              </a:rPr>
              <a:t>Миллионы лет эволюции навсегда закодированы в наших генах. Без дикой природы нет истории».</a:t>
            </a:r>
            <a:endParaRPr lang="ru-RU" dirty="0"/>
          </a:p>
        </p:txBody>
      </p:sp>
    </p:spTree>
    <p:extLst>
      <p:ext uri="{BB962C8B-B14F-4D97-AF65-F5344CB8AC3E}">
        <p14:creationId xmlns:p14="http://schemas.microsoft.com/office/powerpoint/2010/main" val="19424864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52</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01" y="84306"/>
            <a:ext cx="9034697" cy="437124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p:cNvSpPr/>
          <p:nvPr/>
        </p:nvSpPr>
        <p:spPr>
          <a:xfrm>
            <a:off x="117801" y="239949"/>
            <a:ext cx="4687663" cy="369332"/>
          </a:xfrm>
          <a:prstGeom prst="rect">
            <a:avLst/>
          </a:prstGeom>
        </p:spPr>
        <p:txBody>
          <a:bodyPr wrap="square">
            <a:spAutoFit/>
          </a:bodyPr>
          <a:lstStyle/>
          <a:p>
            <a:endParaRPr lang="ru-RU" dirty="0"/>
          </a:p>
        </p:txBody>
      </p:sp>
      <p:sp>
        <p:nvSpPr>
          <p:cNvPr id="8" name="Прямоугольник 7">
            <a:extLst>
              <a:ext uri="{FF2B5EF4-FFF2-40B4-BE49-F238E27FC236}">
                <a16:creationId xmlns:a16="http://schemas.microsoft.com/office/drawing/2014/main" id="{AD8F48D2-B19E-423C-B2E2-E211EDB65403}"/>
              </a:ext>
            </a:extLst>
          </p:cNvPr>
          <p:cNvSpPr/>
          <p:nvPr/>
        </p:nvSpPr>
        <p:spPr>
          <a:xfrm>
            <a:off x="329817" y="838050"/>
            <a:ext cx="8407783" cy="2002921"/>
          </a:xfrm>
          <a:prstGeom prst="rect">
            <a:avLst/>
          </a:prstGeom>
        </p:spPr>
        <p:txBody>
          <a:bodyPr wrap="square">
            <a:spAutoFit/>
          </a:bodyPr>
          <a:lstStyle/>
          <a:p>
            <a:pPr algn="ctr">
              <a:lnSpc>
                <a:spcPct val="150000"/>
              </a:lnSpc>
              <a:spcBef>
                <a:spcPts val="600"/>
              </a:spcBef>
              <a:spcAft>
                <a:spcPts val="600"/>
              </a:spcAft>
            </a:pPr>
            <a:r>
              <a:rPr lang="ru-RU" sz="2400" i="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Относительно «высокого качества жизни», </a:t>
            </a:r>
          </a:p>
          <a:p>
            <a:pPr algn="ctr">
              <a:lnSpc>
                <a:spcPct val="150000"/>
              </a:lnSpc>
              <a:spcBef>
                <a:spcPts val="600"/>
              </a:spcBef>
              <a:spcAft>
                <a:spcPts val="600"/>
              </a:spcAft>
            </a:pPr>
            <a:r>
              <a:rPr lang="ru-RU" sz="2400" i="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когда мы говорим об этом, что мы имеем в виду? </a:t>
            </a:r>
          </a:p>
          <a:p>
            <a:pPr algn="ctr">
              <a:lnSpc>
                <a:spcPct val="150000"/>
              </a:lnSpc>
              <a:spcBef>
                <a:spcPts val="600"/>
              </a:spcBef>
              <a:spcAft>
                <a:spcPts val="600"/>
              </a:spcAft>
            </a:pPr>
            <a:r>
              <a:rPr lang="ru-RU" sz="2400" b="1" i="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Чем можно измерить качество жизни?</a:t>
            </a:r>
            <a:endParaRPr lang="ru-RU" sz="2400" b="1" i="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984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53</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01" y="84306"/>
            <a:ext cx="9034697" cy="437124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p:cNvSpPr/>
          <p:nvPr/>
        </p:nvSpPr>
        <p:spPr>
          <a:xfrm>
            <a:off x="117801" y="239949"/>
            <a:ext cx="4687663" cy="369332"/>
          </a:xfrm>
          <a:prstGeom prst="rect">
            <a:avLst/>
          </a:prstGeom>
        </p:spPr>
        <p:txBody>
          <a:bodyPr wrap="square">
            <a:spAutoFit/>
          </a:bodyPr>
          <a:lstStyle/>
          <a:p>
            <a:endParaRPr lang="ru-RU" dirty="0"/>
          </a:p>
        </p:txBody>
      </p:sp>
      <p:sp>
        <p:nvSpPr>
          <p:cNvPr id="2" name="Прямоугольник 1">
            <a:extLst>
              <a:ext uri="{FF2B5EF4-FFF2-40B4-BE49-F238E27FC236}">
                <a16:creationId xmlns:a16="http://schemas.microsoft.com/office/drawing/2014/main" id="{E1B970D2-F0B8-48CD-AF95-50D36A19E509}"/>
              </a:ext>
            </a:extLst>
          </p:cNvPr>
          <p:cNvSpPr/>
          <p:nvPr/>
        </p:nvSpPr>
        <p:spPr>
          <a:xfrm>
            <a:off x="155575" y="160338"/>
            <a:ext cx="4380637" cy="3724096"/>
          </a:xfrm>
          <a:prstGeom prst="rect">
            <a:avLst/>
          </a:prstGeom>
        </p:spPr>
        <p:txBody>
          <a:bodyPr wrap="square">
            <a:spAutoFit/>
          </a:bodyPr>
          <a:lstStyle/>
          <a:p>
            <a:r>
              <a:rPr lang="ru-RU" sz="2800" b="1" dirty="0">
                <a:latin typeface="Times New Roman" panose="02020603050405020304" pitchFamily="18" charset="0"/>
                <a:ea typeface="Calibri" panose="020F0502020204030204" pitchFamily="34" charset="0"/>
              </a:rPr>
              <a:t>Виктор </a:t>
            </a:r>
            <a:r>
              <a:rPr lang="ru-RU" sz="2800" b="1" dirty="0" err="1">
                <a:latin typeface="Times New Roman" panose="02020603050405020304" pitchFamily="18" charset="0"/>
                <a:ea typeface="Calibri" panose="020F0502020204030204" pitchFamily="34" charset="0"/>
              </a:rPr>
              <a:t>Франкл</a:t>
            </a:r>
            <a:r>
              <a:rPr lang="ru-RU" sz="2800" b="1" dirty="0">
                <a:latin typeface="Times New Roman" panose="02020603050405020304" pitchFamily="18" charset="0"/>
                <a:ea typeface="Calibri" panose="020F0502020204030204" pitchFamily="34" charset="0"/>
              </a:rPr>
              <a:t> </a:t>
            </a:r>
          </a:p>
          <a:p>
            <a:r>
              <a:rPr lang="ru-RU" sz="2800" b="1" dirty="0">
                <a:latin typeface="Times New Roman" panose="02020603050405020304" pitchFamily="18" charset="0"/>
                <a:ea typeface="Calibri" panose="020F0502020204030204" pitchFamily="34" charset="0"/>
              </a:rPr>
              <a:t>(1905-1997)</a:t>
            </a:r>
          </a:p>
          <a:p>
            <a:r>
              <a:rPr lang="ru-RU" dirty="0">
                <a:latin typeface="Times New Roman" panose="02020603050405020304" pitchFamily="18" charset="0"/>
                <a:ea typeface="Calibri" panose="020F0502020204030204" pitchFamily="34" charset="0"/>
              </a:rPr>
              <a:t>предлагает измерять качество жизни фундаментальной потребностью (как он полагает), потребностью в смысле. Это фундаментальная потребность, когда она удовлетворена человек готов справляться со страданиями, напряжением и материальными трудностями. В эпоху перехода к «</a:t>
            </a:r>
            <a:r>
              <a:rPr lang="ru-RU" dirty="0" err="1">
                <a:latin typeface="Times New Roman" panose="02020603050405020304" pitchFamily="18" charset="0"/>
                <a:ea typeface="Calibri" panose="020F0502020204030204" pitchFamily="34" charset="0"/>
              </a:rPr>
              <a:t>постнефтяному</a:t>
            </a:r>
            <a:r>
              <a:rPr lang="ru-RU" dirty="0">
                <a:latin typeface="Times New Roman" panose="02020603050405020304" pitchFamily="18" charset="0"/>
                <a:ea typeface="Calibri" panose="020F0502020204030204" pitchFamily="34" charset="0"/>
              </a:rPr>
              <a:t> обществу» «безусловная вера в безусловный смысл» приобретает особую актуальность. </a:t>
            </a:r>
            <a:endParaRPr lang="ru-RU" dirty="0"/>
          </a:p>
        </p:txBody>
      </p:sp>
      <p:pic>
        <p:nvPicPr>
          <p:cNvPr id="9218" name="Picture 2" descr="https://sun9-74.userapi.com/impf/-13PL5tq4A7EuXuOjHzoavNbu03XqiSb3-fb0A/LMMjqazv9qo.jpg?size=0x0&amp;quality=90&amp;proxy=1&amp;sign=a9bcf6ece189fc253640fd359a4b061b&amp;c_uniq_tag=Ye5RxTut6UAkWHdC1hYw6zq1N-hzmpx0YZWQS2C2LKg&amp;type=video_thumb">
            <a:extLst>
              <a:ext uri="{FF2B5EF4-FFF2-40B4-BE49-F238E27FC236}">
                <a16:creationId xmlns:a16="http://schemas.microsoft.com/office/drawing/2014/main" id="{4D1F9D78-AD04-4DB5-87F6-329461729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9959" y="84306"/>
            <a:ext cx="4548792" cy="3487479"/>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a:extLst>
              <a:ext uri="{FF2B5EF4-FFF2-40B4-BE49-F238E27FC236}">
                <a16:creationId xmlns:a16="http://schemas.microsoft.com/office/drawing/2014/main" id="{AACA48C0-2527-44C9-BB29-629FB03CDE25}"/>
              </a:ext>
            </a:extLst>
          </p:cNvPr>
          <p:cNvSpPr/>
          <p:nvPr/>
        </p:nvSpPr>
        <p:spPr>
          <a:xfrm>
            <a:off x="662673" y="3568918"/>
            <a:ext cx="8363526" cy="669542"/>
          </a:xfrm>
          <a:prstGeom prst="rect">
            <a:avLst/>
          </a:prstGeom>
        </p:spPr>
        <p:txBody>
          <a:bodyPr wrap="square">
            <a:spAutoFit/>
          </a:bodyPr>
          <a:lstStyle/>
          <a:p>
            <a:pPr algn="just">
              <a:lnSpc>
                <a:spcPct val="150000"/>
              </a:lnSpc>
              <a:spcBef>
                <a:spcPts val="600"/>
              </a:spcBef>
              <a:spcAft>
                <a:spcPts val="600"/>
              </a:spcAft>
            </a:pPr>
            <a:r>
              <a:rPr lang="ru-RU" sz="2800" b="1" i="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«Быть человеком значит найти смысл»</a:t>
            </a:r>
            <a:endParaRPr lang="ru-RU" sz="2800" b="1" i="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412845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54</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0338"/>
            <a:ext cx="9008025" cy="442056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p:cNvSpPr/>
          <p:nvPr/>
        </p:nvSpPr>
        <p:spPr>
          <a:xfrm>
            <a:off x="117801" y="239949"/>
            <a:ext cx="4687663" cy="369332"/>
          </a:xfrm>
          <a:prstGeom prst="rect">
            <a:avLst/>
          </a:prstGeom>
        </p:spPr>
        <p:txBody>
          <a:bodyPr wrap="square">
            <a:spAutoFit/>
          </a:bodyPr>
          <a:lstStyle/>
          <a:p>
            <a:endParaRPr lang="ru-RU" dirty="0"/>
          </a:p>
        </p:txBody>
      </p:sp>
      <p:sp>
        <p:nvSpPr>
          <p:cNvPr id="2" name="Прямоугольник 1">
            <a:extLst>
              <a:ext uri="{FF2B5EF4-FFF2-40B4-BE49-F238E27FC236}">
                <a16:creationId xmlns:a16="http://schemas.microsoft.com/office/drawing/2014/main" id="{E1B970D2-F0B8-48CD-AF95-50D36A19E509}"/>
              </a:ext>
            </a:extLst>
          </p:cNvPr>
          <p:cNvSpPr/>
          <p:nvPr/>
        </p:nvSpPr>
        <p:spPr>
          <a:xfrm>
            <a:off x="155575" y="160338"/>
            <a:ext cx="4380637" cy="954107"/>
          </a:xfrm>
          <a:prstGeom prst="rect">
            <a:avLst/>
          </a:prstGeom>
        </p:spPr>
        <p:txBody>
          <a:bodyPr wrap="square">
            <a:spAutoFit/>
          </a:bodyPr>
          <a:lstStyle/>
          <a:p>
            <a:r>
              <a:rPr lang="ru-RU" sz="2800" b="1" dirty="0">
                <a:latin typeface="Times New Roman" panose="02020603050405020304" pitchFamily="18" charset="0"/>
                <a:ea typeface="Calibri" panose="020F0502020204030204" pitchFamily="34" charset="0"/>
              </a:rPr>
              <a:t>Виктор </a:t>
            </a:r>
            <a:r>
              <a:rPr lang="ru-RU" sz="2800" b="1" dirty="0" err="1">
                <a:latin typeface="Times New Roman" panose="02020603050405020304" pitchFamily="18" charset="0"/>
                <a:ea typeface="Calibri" panose="020F0502020204030204" pitchFamily="34" charset="0"/>
              </a:rPr>
              <a:t>Франкл</a:t>
            </a:r>
            <a:r>
              <a:rPr lang="ru-RU" sz="2800" b="1" dirty="0">
                <a:latin typeface="Times New Roman" panose="02020603050405020304" pitchFamily="18" charset="0"/>
                <a:ea typeface="Calibri" panose="020F0502020204030204" pitchFamily="34" charset="0"/>
              </a:rPr>
              <a:t> </a:t>
            </a:r>
          </a:p>
          <a:p>
            <a:r>
              <a:rPr lang="ru-RU" sz="2800" b="1" dirty="0">
                <a:latin typeface="Times New Roman" panose="02020603050405020304" pitchFamily="18" charset="0"/>
                <a:ea typeface="Calibri" panose="020F0502020204030204" pitchFamily="34" charset="0"/>
              </a:rPr>
              <a:t>(1905-1997)</a:t>
            </a:r>
          </a:p>
        </p:txBody>
      </p:sp>
      <p:pic>
        <p:nvPicPr>
          <p:cNvPr id="1026" name="Picture 2" descr="https://akonit.net/image/cache/catalog/feed_3/12740-326498-1000x1000.jpg">
            <a:extLst>
              <a:ext uri="{FF2B5EF4-FFF2-40B4-BE49-F238E27FC236}">
                <a16:creationId xmlns:a16="http://schemas.microsoft.com/office/drawing/2014/main" id="{DF8CC15D-B9CA-4107-9070-ED4EFB5FF7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0916" y="228874"/>
            <a:ext cx="4079280" cy="4079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livelib.ru/auface/180063/o/ab57/Viktor_Frankl.jpg">
            <a:extLst>
              <a:ext uri="{FF2B5EF4-FFF2-40B4-BE49-F238E27FC236}">
                <a16:creationId xmlns:a16="http://schemas.microsoft.com/office/drawing/2014/main" id="{B8E72AB7-9D1D-401D-8466-C3DC730182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7473" y="1125520"/>
            <a:ext cx="2948317" cy="3243649"/>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a:extLst>
              <a:ext uri="{FF2B5EF4-FFF2-40B4-BE49-F238E27FC236}">
                <a16:creationId xmlns:a16="http://schemas.microsoft.com/office/drawing/2014/main" id="{6BB31105-160E-4AD6-B2AF-8E4DE34F7E29}"/>
              </a:ext>
            </a:extLst>
          </p:cNvPr>
          <p:cNvSpPr/>
          <p:nvPr/>
        </p:nvSpPr>
        <p:spPr>
          <a:xfrm>
            <a:off x="135976" y="3766034"/>
            <a:ext cx="8751597" cy="584775"/>
          </a:xfrm>
          <a:prstGeom prst="rect">
            <a:avLst/>
          </a:prstGeom>
        </p:spPr>
        <p:txBody>
          <a:bodyPr wrap="square">
            <a:spAutoFit/>
          </a:bodyPr>
          <a:lstStyle/>
          <a:p>
            <a:r>
              <a:rPr lang="ru-RU" sz="3200" b="1" dirty="0">
                <a:solidFill>
                  <a:srgbClr val="FF0000"/>
                </a:solidFill>
                <a:latin typeface="Times New Roman" panose="02020603050405020304" pitchFamily="18" charset="0"/>
                <a:ea typeface="Calibri" panose="020F0502020204030204" pitchFamily="34" charset="0"/>
              </a:rPr>
              <a:t>Смысл есть всегда в изобилии</a:t>
            </a:r>
            <a:r>
              <a:rPr lang="ru-RU" dirty="0">
                <a:latin typeface="Times New Roman" panose="02020603050405020304" pitchFamily="18" charset="0"/>
                <a:ea typeface="Calibri" panose="020F0502020204030204" pitchFamily="34" charset="0"/>
              </a:rPr>
              <a:t>. </a:t>
            </a:r>
            <a:endParaRPr lang="ru-RU" dirty="0"/>
          </a:p>
        </p:txBody>
      </p:sp>
    </p:spTree>
    <p:extLst>
      <p:ext uri="{BB962C8B-B14F-4D97-AF65-F5344CB8AC3E}">
        <p14:creationId xmlns:p14="http://schemas.microsoft.com/office/powerpoint/2010/main" val="806071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55</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01" y="84306"/>
            <a:ext cx="9034697" cy="437124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p:cNvSpPr/>
          <p:nvPr/>
        </p:nvSpPr>
        <p:spPr>
          <a:xfrm>
            <a:off x="117801" y="239949"/>
            <a:ext cx="4687663" cy="369332"/>
          </a:xfrm>
          <a:prstGeom prst="rect">
            <a:avLst/>
          </a:prstGeom>
        </p:spPr>
        <p:txBody>
          <a:bodyPr wrap="square">
            <a:spAutoFit/>
          </a:bodyPr>
          <a:lstStyle/>
          <a:p>
            <a:endParaRPr lang="ru-RU" dirty="0"/>
          </a:p>
        </p:txBody>
      </p:sp>
      <p:sp>
        <p:nvSpPr>
          <p:cNvPr id="2" name="Прямоугольник 1">
            <a:extLst>
              <a:ext uri="{FF2B5EF4-FFF2-40B4-BE49-F238E27FC236}">
                <a16:creationId xmlns:a16="http://schemas.microsoft.com/office/drawing/2014/main" id="{04CABAE1-0E6F-48E0-8976-EAF57DC647DE}"/>
              </a:ext>
            </a:extLst>
          </p:cNvPr>
          <p:cNvSpPr/>
          <p:nvPr/>
        </p:nvSpPr>
        <p:spPr>
          <a:xfrm>
            <a:off x="250439" y="273954"/>
            <a:ext cx="8687998" cy="4197944"/>
          </a:xfrm>
          <a:prstGeom prst="rect">
            <a:avLst/>
          </a:prstGeom>
        </p:spPr>
        <p:txBody>
          <a:bodyPr wrap="square">
            <a:spAutoFit/>
          </a:bodyPr>
          <a:lstStyle/>
          <a:p>
            <a:pPr>
              <a:lnSpc>
                <a:spcPct val="150000"/>
              </a:lnSpc>
            </a:pPr>
            <a:r>
              <a:rPr lang="ru-RU" sz="2000" dirty="0">
                <a:latin typeface="Times New Roman" panose="02020603050405020304" pitchFamily="18" charset="0"/>
                <a:ea typeface="Calibri" panose="020F0502020204030204" pitchFamily="34" charset="0"/>
              </a:rPr>
              <a:t>«Пост неклассическая эпоха развития научного знания (термин В.С. Степина) акцентирует внимание на роль субъекта в познавательном процессе. Субъект испытывает фундаментальную потребность в смысле, он испытывает дефицит смысла прежде всякой другой потребности и прежде всякой другой активности. Итак, в «пост нефтяную эпоху» происходит смещение акцентов с материальных благ на экзистенциальное благо. Ресурсы всегда ограниченны, чего не скажешь о смыслах. Смысл есть всегда в изобилии. </a:t>
            </a:r>
          </a:p>
          <a:p>
            <a:pPr algn="ctr">
              <a:lnSpc>
                <a:spcPct val="150000"/>
              </a:lnSpc>
            </a:pPr>
            <a:r>
              <a:rPr lang="ru-RU" sz="2000" b="1" i="1" dirty="0">
                <a:solidFill>
                  <a:srgbClr val="FF0000"/>
                </a:solidFill>
                <a:latin typeface="Times New Roman" panose="02020603050405020304" pitchFamily="18" charset="0"/>
                <a:ea typeface="Calibri" panose="020F0502020204030204" pitchFamily="34" charset="0"/>
              </a:rPr>
              <a:t>Человек обладает неотъемлемым правом жить </a:t>
            </a:r>
          </a:p>
          <a:p>
            <a:pPr algn="ctr">
              <a:lnSpc>
                <a:spcPct val="150000"/>
              </a:lnSpc>
            </a:pPr>
            <a:r>
              <a:rPr lang="ru-RU" sz="2000" b="1" i="1" dirty="0">
                <a:solidFill>
                  <a:srgbClr val="FF0000"/>
                </a:solidFill>
                <a:latin typeface="Times New Roman" panose="02020603050405020304" pitchFamily="18" charset="0"/>
                <a:ea typeface="Calibri" panose="020F0502020204030204" pitchFamily="34" charset="0"/>
              </a:rPr>
              <a:t>как можно более осмысленно. </a:t>
            </a:r>
            <a:endParaRPr lang="ru-RU" sz="2000" b="1" i="1" dirty="0">
              <a:solidFill>
                <a:srgbClr val="FF0000"/>
              </a:solidFill>
            </a:endParaRPr>
          </a:p>
        </p:txBody>
      </p:sp>
    </p:spTree>
    <p:extLst>
      <p:ext uri="{BB962C8B-B14F-4D97-AF65-F5344CB8AC3E}">
        <p14:creationId xmlns:p14="http://schemas.microsoft.com/office/powerpoint/2010/main" val="32110193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56</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01" y="84306"/>
            <a:ext cx="9034697" cy="437124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p:cNvSpPr/>
          <p:nvPr/>
        </p:nvSpPr>
        <p:spPr>
          <a:xfrm>
            <a:off x="117801" y="239949"/>
            <a:ext cx="4687663" cy="369332"/>
          </a:xfrm>
          <a:prstGeom prst="rect">
            <a:avLst/>
          </a:prstGeom>
        </p:spPr>
        <p:txBody>
          <a:bodyPr wrap="square">
            <a:spAutoFit/>
          </a:bodyPr>
          <a:lstStyle/>
          <a:p>
            <a:endParaRPr lang="ru-RU" dirty="0"/>
          </a:p>
        </p:txBody>
      </p:sp>
      <p:sp>
        <p:nvSpPr>
          <p:cNvPr id="2" name="Прямоугольник 1">
            <a:extLst>
              <a:ext uri="{FF2B5EF4-FFF2-40B4-BE49-F238E27FC236}">
                <a16:creationId xmlns:a16="http://schemas.microsoft.com/office/drawing/2014/main" id="{662A6677-79D8-4D43-BB95-852251C22739}"/>
              </a:ext>
            </a:extLst>
          </p:cNvPr>
          <p:cNvSpPr/>
          <p:nvPr/>
        </p:nvSpPr>
        <p:spPr>
          <a:xfrm>
            <a:off x="329817" y="465138"/>
            <a:ext cx="4391039" cy="3104953"/>
          </a:xfrm>
          <a:prstGeom prst="rect">
            <a:avLst/>
          </a:prstGeom>
        </p:spPr>
        <p:txBody>
          <a:bodyPr wrap="square">
            <a:spAutoFit/>
          </a:bodyPr>
          <a:lstStyle/>
          <a:p>
            <a:pPr algn="just">
              <a:lnSpc>
                <a:spcPct val="150000"/>
              </a:lnSpc>
              <a:spcBef>
                <a:spcPts val="600"/>
              </a:spcBef>
              <a:spcAft>
                <a:spcPts val="600"/>
              </a:spcAft>
            </a:pPr>
            <a:r>
              <a:rPr lang="ru-RU" dirty="0">
                <a:latin typeface="Times New Roman" panose="02020603050405020304" pitchFamily="18" charset="0"/>
                <a:ea typeface="Calibri" panose="020F0502020204030204" pitchFamily="34" charset="0"/>
                <a:cs typeface="Times New Roman" panose="02020603050405020304" pitchFamily="18" charset="0"/>
              </a:rPr>
              <a:t>Среди экзистенциальных благ можно выделить </a:t>
            </a:r>
            <a:r>
              <a:rPr lang="ru-RU" b="1" dirty="0">
                <a:latin typeface="Times New Roman" panose="02020603050405020304" pitchFamily="18" charset="0"/>
                <a:ea typeface="Calibri" panose="020F0502020204030204" pitchFamily="34" charset="0"/>
                <a:cs typeface="Times New Roman" panose="02020603050405020304" pitchFamily="18" charset="0"/>
              </a:rPr>
              <a:t>близость</a:t>
            </a:r>
            <a:r>
              <a:rPr lang="ru-RU" dirty="0">
                <a:latin typeface="Times New Roman" panose="02020603050405020304" pitchFamily="18" charset="0"/>
                <a:ea typeface="Calibri" panose="020F0502020204030204" pitchFamily="34" charset="0"/>
                <a:cs typeface="Times New Roman" panose="02020603050405020304" pitchFamily="18" charset="0"/>
              </a:rPr>
              <a:t> Как долго в течении дня, недели, месяца ты был в близости с другим человеком? </a:t>
            </a:r>
          </a:p>
          <a:p>
            <a:pPr algn="just">
              <a:lnSpc>
                <a:spcPct val="150000"/>
              </a:lnSpc>
              <a:spcBef>
                <a:spcPts val="600"/>
              </a:spcBef>
              <a:spcAft>
                <a:spcPts val="600"/>
              </a:spcAft>
            </a:pPr>
            <a:r>
              <a:rPr lang="ru-RU" dirty="0">
                <a:latin typeface="Times New Roman" panose="02020603050405020304" pitchFamily="18" charset="0"/>
                <a:ea typeface="Calibri" panose="020F0502020204030204" pitchFamily="34" charset="0"/>
                <a:cs typeface="Times New Roman" panose="02020603050405020304" pitchFamily="18" charset="0"/>
              </a:rPr>
              <a:t>Так ставит вопрос </a:t>
            </a:r>
            <a:r>
              <a:rPr lang="ru-RU" b="1" dirty="0" err="1">
                <a:latin typeface="Times New Roman" panose="02020603050405020304" pitchFamily="18" charset="0"/>
                <a:ea typeface="Calibri" panose="020F0502020204030204" pitchFamily="34" charset="0"/>
                <a:cs typeface="Times New Roman" panose="02020603050405020304" pitchFamily="18" charset="0"/>
              </a:rPr>
              <a:t>Ирвинг</a:t>
            </a:r>
            <a:r>
              <a:rPr lang="ru-RU" b="1" dirty="0">
                <a:latin typeface="Times New Roman" panose="02020603050405020304" pitchFamily="18" charset="0"/>
                <a:ea typeface="Calibri" panose="020F0502020204030204" pitchFamily="34" charset="0"/>
                <a:cs typeface="Times New Roman" panose="02020603050405020304" pitchFamily="18" charset="0"/>
              </a:rPr>
              <a:t> Ялом,</a:t>
            </a:r>
            <a:r>
              <a:rPr lang="ru-RU" dirty="0">
                <a:latin typeface="Times New Roman" panose="02020603050405020304" pitchFamily="18" charset="0"/>
                <a:ea typeface="Calibri" panose="020F0502020204030204" pitchFamily="34" charset="0"/>
                <a:cs typeface="Times New Roman" panose="02020603050405020304" pitchFamily="18" charset="0"/>
              </a:rPr>
              <a:t> автор популярных книг в области экзистенциальной психологии. </a:t>
            </a:r>
          </a:p>
        </p:txBody>
      </p:sp>
      <p:pic>
        <p:nvPicPr>
          <p:cNvPr id="10242" name="Picture 2" descr="https://books-for-you.ru/wp-content/uploads/2020/08/Irvin-YAlom.jpg">
            <a:extLst>
              <a:ext uri="{FF2B5EF4-FFF2-40B4-BE49-F238E27FC236}">
                <a16:creationId xmlns:a16="http://schemas.microsoft.com/office/drawing/2014/main" id="{8F8CB6DA-F946-4B74-84AB-FAAB83C99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3611" y="226673"/>
            <a:ext cx="4012588" cy="2989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827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57</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4306"/>
            <a:ext cx="9152498" cy="437124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p:cNvSpPr/>
          <p:nvPr/>
        </p:nvSpPr>
        <p:spPr>
          <a:xfrm>
            <a:off x="117801" y="239949"/>
            <a:ext cx="4687663" cy="369332"/>
          </a:xfrm>
          <a:prstGeom prst="rect">
            <a:avLst/>
          </a:prstGeom>
        </p:spPr>
        <p:txBody>
          <a:bodyPr wrap="square">
            <a:spAutoFit/>
          </a:bodyPr>
          <a:lstStyle/>
          <a:p>
            <a:endParaRPr lang="ru-RU" dirty="0"/>
          </a:p>
        </p:txBody>
      </p:sp>
      <p:pic>
        <p:nvPicPr>
          <p:cNvPr id="11266" name="Picture 2" descr="https://thumbor.my.ua/MXWkJ0u290lNkioway1womRDrNo=/1200x630/smart/filters:format(jpeg)/https%3A%2F%2Fs3.eu-central-1.amazonaws.com%2Fmedia.my.ua%2Ffeed%2F222%2Fe373ebe5f32a9a261fe3adde2beec46e.jpg">
            <a:extLst>
              <a:ext uri="{FF2B5EF4-FFF2-40B4-BE49-F238E27FC236}">
                <a16:creationId xmlns:a16="http://schemas.microsoft.com/office/drawing/2014/main" id="{389EDA52-65C5-4737-9727-6FF7953F29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5786" y="160337"/>
            <a:ext cx="6932428" cy="3639525"/>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a:extLst>
              <a:ext uri="{FF2B5EF4-FFF2-40B4-BE49-F238E27FC236}">
                <a16:creationId xmlns:a16="http://schemas.microsoft.com/office/drawing/2014/main" id="{6D467B0F-E82D-4A5C-A7FD-F6554692C11C}"/>
              </a:ext>
            </a:extLst>
          </p:cNvPr>
          <p:cNvSpPr/>
          <p:nvPr/>
        </p:nvSpPr>
        <p:spPr>
          <a:xfrm>
            <a:off x="329817" y="3890092"/>
            <a:ext cx="7878518" cy="587148"/>
          </a:xfrm>
          <a:prstGeom prst="rect">
            <a:avLst/>
          </a:prstGeom>
        </p:spPr>
        <p:txBody>
          <a:bodyPr wrap="square">
            <a:spAutoFit/>
          </a:bodyPr>
          <a:lstStyle/>
          <a:p>
            <a:pPr algn="just">
              <a:lnSpc>
                <a:spcPct val="150000"/>
              </a:lnSpc>
              <a:spcBef>
                <a:spcPts val="600"/>
              </a:spcBef>
              <a:spcAft>
                <a:spcPts val="600"/>
              </a:spcAft>
            </a:pPr>
            <a:r>
              <a:rPr lang="ru-RU" sz="2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Качество жизни определяется количеством близости.</a:t>
            </a:r>
            <a:endParaRPr lang="ru-RU" sz="2400" b="1"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10788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58</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0" y="7937"/>
            <a:ext cx="9144000" cy="449676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8" name="Прямоугольник 7"/>
          <p:cNvSpPr/>
          <p:nvPr/>
        </p:nvSpPr>
        <p:spPr>
          <a:xfrm>
            <a:off x="155575" y="176209"/>
            <a:ext cx="4884258" cy="2003754"/>
          </a:xfrm>
          <a:prstGeom prst="rect">
            <a:avLst/>
          </a:prstGeom>
        </p:spPr>
        <p:txBody>
          <a:bodyPr wrap="square">
            <a:spAutoFit/>
          </a:bodyPr>
          <a:lstStyle/>
          <a:p>
            <a:r>
              <a:rPr lang="ru-RU" sz="2800" b="1" dirty="0">
                <a:solidFill>
                  <a:srgbClr val="FF0000"/>
                </a:solidFill>
              </a:rPr>
              <a:t>«Люди и планета» </a:t>
            </a:r>
          </a:p>
          <a:p>
            <a:r>
              <a:rPr lang="ru-RU" dirty="0"/>
              <a:t>отчет британского Королевского научного общества </a:t>
            </a:r>
          </a:p>
          <a:p>
            <a:r>
              <a:rPr lang="ru-RU" dirty="0"/>
              <a:t>содержит рекомендации по организации потребления.</a:t>
            </a:r>
          </a:p>
          <a:p>
            <a:pPr hangingPunct="0">
              <a:lnSpc>
                <a:spcPct val="150000"/>
              </a:lnSpc>
              <a:spcBef>
                <a:spcPts val="0"/>
              </a:spcBef>
            </a:pPr>
            <a:r>
              <a:rPr lang="ru-RU" i="1" dirty="0"/>
              <a:t>	</a:t>
            </a:r>
          </a:p>
        </p:txBody>
      </p:sp>
      <p:pic>
        <p:nvPicPr>
          <p:cNvPr id="5122" name="Picture 2" descr="https://www.culture.ru/storage/images/a5001d813d6476e33281d144641ec55b/ac6fcaf7606674d739efeeff769aeb43.jpeg">
            <a:extLst>
              <a:ext uri="{FF2B5EF4-FFF2-40B4-BE49-F238E27FC236}">
                <a16:creationId xmlns:a16="http://schemas.microsoft.com/office/drawing/2014/main" id="{6048AE9B-AF9A-4226-8201-15C3B60664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7838" y="215593"/>
            <a:ext cx="4277830" cy="2991619"/>
          </a:xfrm>
          <a:prstGeom prst="rect">
            <a:avLst/>
          </a:prstGeom>
          <a:noFill/>
          <a:extLst>
            <a:ext uri="{909E8E84-426E-40DD-AFC4-6F175D3DCCD1}">
              <a14:hiddenFill xmlns:a14="http://schemas.microsoft.com/office/drawing/2010/main">
                <a:solidFill>
                  <a:srgbClr val="FFFFFF"/>
                </a:solidFill>
              </a14:hiddenFill>
            </a:ext>
          </a:extLst>
        </p:spPr>
      </p:pic>
      <p:sp>
        <p:nvSpPr>
          <p:cNvPr id="7" name="Прямоугольник 6">
            <a:extLst>
              <a:ext uri="{FF2B5EF4-FFF2-40B4-BE49-F238E27FC236}">
                <a16:creationId xmlns:a16="http://schemas.microsoft.com/office/drawing/2014/main" id="{BBAABB16-F94C-48D8-B4D4-897AA95F94D3}"/>
              </a:ext>
            </a:extLst>
          </p:cNvPr>
          <p:cNvSpPr/>
          <p:nvPr/>
        </p:nvSpPr>
        <p:spPr>
          <a:xfrm>
            <a:off x="92149" y="2083980"/>
            <a:ext cx="6765851" cy="2031325"/>
          </a:xfrm>
          <a:prstGeom prst="rect">
            <a:avLst/>
          </a:prstGeom>
        </p:spPr>
        <p:txBody>
          <a:bodyPr wrap="square">
            <a:spAutoFit/>
          </a:bodyPr>
          <a:lstStyle/>
          <a:p>
            <a:r>
              <a:rPr lang="ru-RU" dirty="0"/>
              <a:t>Интенсивная экономическая эволюция: </a:t>
            </a:r>
          </a:p>
          <a:p>
            <a:r>
              <a:rPr lang="ru-RU" dirty="0"/>
              <a:t>связка биологии, нанотехнологий </a:t>
            </a:r>
          </a:p>
          <a:p>
            <a:r>
              <a:rPr lang="ru-RU" dirty="0"/>
              <a:t>и робототехники.</a:t>
            </a:r>
          </a:p>
          <a:p>
            <a:endParaRPr lang="ru-RU" dirty="0"/>
          </a:p>
          <a:p>
            <a:r>
              <a:rPr lang="ru-RU" b="1" dirty="0"/>
              <a:t>Создание искусственного интеллекта.</a:t>
            </a:r>
          </a:p>
          <a:p>
            <a:endParaRPr lang="ru-RU" dirty="0"/>
          </a:p>
          <a:p>
            <a:r>
              <a:rPr lang="ru-RU" b="1" dirty="0"/>
              <a:t>Создание искусственной жизни.</a:t>
            </a:r>
          </a:p>
        </p:txBody>
      </p:sp>
    </p:spTree>
    <p:extLst>
      <p:ext uri="{BB962C8B-B14F-4D97-AF65-F5344CB8AC3E}">
        <p14:creationId xmlns:p14="http://schemas.microsoft.com/office/powerpoint/2010/main" val="21894668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59</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0" y="7937"/>
            <a:ext cx="9144000" cy="449676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8" name="Прямоугольник 7"/>
          <p:cNvSpPr/>
          <p:nvPr/>
        </p:nvSpPr>
        <p:spPr>
          <a:xfrm>
            <a:off x="201039" y="778213"/>
            <a:ext cx="8723220" cy="464871"/>
          </a:xfrm>
          <a:prstGeom prst="rect">
            <a:avLst/>
          </a:prstGeom>
        </p:spPr>
        <p:txBody>
          <a:bodyPr wrap="square">
            <a:spAutoFit/>
          </a:bodyPr>
          <a:lstStyle/>
          <a:p>
            <a:pPr hangingPunct="0">
              <a:lnSpc>
                <a:spcPct val="150000"/>
              </a:lnSpc>
              <a:spcBef>
                <a:spcPts val="0"/>
              </a:spcBef>
            </a:pPr>
            <a:r>
              <a:rPr lang="ru-RU" i="1" dirty="0"/>
              <a:t>	</a:t>
            </a:r>
          </a:p>
        </p:txBody>
      </p:sp>
      <p:sp>
        <p:nvSpPr>
          <p:cNvPr id="7" name="Прямоугольник 6">
            <a:extLst>
              <a:ext uri="{FF2B5EF4-FFF2-40B4-BE49-F238E27FC236}">
                <a16:creationId xmlns:a16="http://schemas.microsoft.com/office/drawing/2014/main" id="{60C97702-EF5C-4AB0-AFBD-4F18B8FB8256}"/>
              </a:ext>
            </a:extLst>
          </p:cNvPr>
          <p:cNvSpPr/>
          <p:nvPr/>
        </p:nvSpPr>
        <p:spPr>
          <a:xfrm>
            <a:off x="155575" y="209489"/>
            <a:ext cx="5018938" cy="4618380"/>
          </a:xfrm>
          <a:prstGeom prst="rect">
            <a:avLst/>
          </a:prstGeom>
        </p:spPr>
        <p:txBody>
          <a:bodyPr wrap="square">
            <a:spAutoFit/>
          </a:bodyPr>
          <a:lstStyle/>
          <a:p>
            <a:pPr algn="just">
              <a:lnSpc>
                <a:spcPct val="150000"/>
              </a:lnSpc>
              <a:spcBef>
                <a:spcPts val="600"/>
              </a:spcBef>
              <a:spcAft>
                <a:spcPts val="600"/>
              </a:spcAft>
            </a:pPr>
            <a:r>
              <a:rPr lang="ru-RU" dirty="0">
                <a:latin typeface="Times New Roman" panose="02020603050405020304" pitchFamily="18" charset="0"/>
                <a:ea typeface="Calibri" panose="020F0502020204030204" pitchFamily="34" charset="0"/>
                <a:cs typeface="Times New Roman" panose="02020603050405020304" pitchFamily="18" charset="0"/>
              </a:rPr>
              <a:t>Если мы будем продолжать совершать усилия для того, чтобы понять то, как устроен мир, то мы обязательно образумимся. Биосфера и населяющие 10 млн. видов будут восприниматься нами не как предмет потребления, а как нечто более важное – «непостижимая вселенная, по-прежнему не вмещающаяся в рамки нашего воображения, но при этом имеющая жизненно важное значение для существования человечества в долгосрочной перспективе».</a:t>
            </a:r>
            <a:r>
              <a:rPr lang="ru-RU" dirty="0"/>
              <a:t> </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290" name="Picture 2" descr="https://bel.cultreg.ru/uploads/92ed83a78f1a913f011cf9e4bae75dce.jpeg">
            <a:extLst>
              <a:ext uri="{FF2B5EF4-FFF2-40B4-BE49-F238E27FC236}">
                <a16:creationId xmlns:a16="http://schemas.microsoft.com/office/drawing/2014/main" id="{71898CF5-7364-4168-8168-C6FD4CBCF9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457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931" y="7937"/>
            <a:ext cx="8839327" cy="1024674"/>
          </a:xfrm>
        </p:spPr>
        <p:txBody>
          <a:bodyPr>
            <a:noAutofit/>
          </a:bodyPr>
          <a:lstStyle/>
          <a:p>
            <a:pPr algn="l"/>
            <a:r>
              <a:rPr lang="ru-RU" sz="1800" b="1" dirty="0">
                <a:solidFill>
                  <a:srgbClr val="00B0F0"/>
                </a:solidFill>
                <a:latin typeface="Trebuchet MS"/>
                <a:cs typeface="Trebuchet MS"/>
              </a:rPr>
              <a:t>В настоящее время чаще всего под экологическими вопросами ошибочно понимаются, прежде всего, вопросы охраны окружающей среды. </a:t>
            </a:r>
            <a:endParaRPr lang="en-US" sz="1800" b="1" dirty="0">
              <a:solidFill>
                <a:srgbClr val="00B0F0"/>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6</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2612"/>
            <a:ext cx="8697163" cy="339472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Прямоугольник 5"/>
          <p:cNvSpPr/>
          <p:nvPr/>
        </p:nvSpPr>
        <p:spPr>
          <a:xfrm>
            <a:off x="662673" y="1329770"/>
            <a:ext cx="7891182" cy="880369"/>
          </a:xfrm>
          <a:prstGeom prst="rect">
            <a:avLst/>
          </a:prstGeom>
        </p:spPr>
        <p:txBody>
          <a:bodyPr wrap="square">
            <a:spAutoFit/>
          </a:bodyPr>
          <a:lstStyle/>
          <a:p>
            <a:pPr>
              <a:lnSpc>
                <a:spcPct val="150000"/>
              </a:lnSpc>
            </a:pPr>
            <a:r>
              <a:rPr lang="ru-RU" i="1" dirty="0"/>
              <a:t> </a:t>
            </a:r>
            <a:br>
              <a:rPr lang="ru-RU" i="1" dirty="0"/>
            </a:br>
            <a:endParaRPr lang="ru-RU" dirty="0"/>
          </a:p>
        </p:txBody>
      </p:sp>
      <p:sp>
        <p:nvSpPr>
          <p:cNvPr id="7" name="Прямоугольник 6"/>
          <p:cNvSpPr/>
          <p:nvPr/>
        </p:nvSpPr>
        <p:spPr>
          <a:xfrm>
            <a:off x="155575" y="1238655"/>
            <a:ext cx="8768683" cy="2957861"/>
          </a:xfrm>
          <a:prstGeom prst="rect">
            <a:avLst/>
          </a:prstGeom>
        </p:spPr>
        <p:txBody>
          <a:bodyPr wrap="square">
            <a:spAutoFit/>
          </a:bodyPr>
          <a:lstStyle/>
          <a:p>
            <a:pPr>
              <a:lnSpc>
                <a:spcPct val="150000"/>
              </a:lnSpc>
            </a:pPr>
            <a:r>
              <a:rPr lang="ru-RU" dirty="0">
                <a:latin typeface="Times New Roman" panose="02020603050405020304" pitchFamily="18" charset="0"/>
                <a:cs typeface="Times New Roman" panose="02020603050405020304" pitchFamily="18" charset="0"/>
              </a:rPr>
              <a:t>Существует множество определений науки «экологии». Вот некоторые из них: </a:t>
            </a:r>
          </a:p>
          <a:p>
            <a:pPr>
              <a:lnSpc>
                <a:spcPct val="150000"/>
              </a:lnSpc>
            </a:pPr>
            <a:r>
              <a:rPr lang="ru-RU" b="1" dirty="0">
                <a:latin typeface="Times New Roman" panose="02020603050405020304" pitchFamily="18" charset="0"/>
                <a:cs typeface="Times New Roman" panose="02020603050405020304" pitchFamily="18" charset="0"/>
              </a:rPr>
              <a:t>Экология</a:t>
            </a:r>
            <a:r>
              <a:rPr lang="ru-RU" dirty="0">
                <a:latin typeface="Times New Roman" panose="02020603050405020304" pitchFamily="18" charset="0"/>
                <a:cs typeface="Times New Roman" panose="02020603050405020304" pitchFamily="18" charset="0"/>
              </a:rPr>
              <a:t> — познание природы, исследование всех взаимоотношений живого с органическими и неорганическими компонентами окружающей среды.</a:t>
            </a:r>
          </a:p>
          <a:p>
            <a:pPr>
              <a:lnSpc>
                <a:spcPct val="150000"/>
              </a:lnSpc>
            </a:pPr>
            <a:r>
              <a:rPr lang="ru-RU" b="1" dirty="0">
                <a:latin typeface="Times New Roman" panose="02020603050405020304" pitchFamily="18" charset="0"/>
                <a:cs typeface="Times New Roman" panose="02020603050405020304" pitchFamily="18" charset="0"/>
              </a:rPr>
              <a:t>Экология</a:t>
            </a:r>
            <a:r>
              <a:rPr lang="ru-RU" dirty="0">
                <a:latin typeface="Times New Roman" panose="02020603050405020304" pitchFamily="18" charset="0"/>
                <a:cs typeface="Times New Roman" panose="02020603050405020304" pitchFamily="18" charset="0"/>
              </a:rPr>
              <a:t> — это наука, изучающая все сложные взаимосвязи в природе.</a:t>
            </a:r>
          </a:p>
          <a:p>
            <a:pPr>
              <a:lnSpc>
                <a:spcPct val="150000"/>
              </a:lnSpc>
            </a:pPr>
            <a:r>
              <a:rPr lang="ru-RU" b="1" dirty="0">
                <a:latin typeface="Times New Roman" panose="02020603050405020304" pitchFamily="18" charset="0"/>
                <a:cs typeface="Times New Roman" panose="02020603050405020304" pitchFamily="18" charset="0"/>
              </a:rPr>
              <a:t>Экология </a:t>
            </a:r>
            <a:r>
              <a:rPr lang="ru-RU" dirty="0">
                <a:latin typeface="Times New Roman" panose="02020603050405020304" pitchFamily="18" charset="0"/>
                <a:cs typeface="Times New Roman" panose="02020603050405020304" pitchFamily="18" charset="0"/>
              </a:rPr>
              <a:t>— биологическая наука, которая исследует структуру и функционирование </a:t>
            </a:r>
            <a:r>
              <a:rPr lang="ru-RU" b="1" dirty="0">
                <a:latin typeface="Times New Roman" panose="02020603050405020304" pitchFamily="18" charset="0"/>
                <a:cs typeface="Times New Roman" panose="02020603050405020304" pitchFamily="18" charset="0"/>
              </a:rPr>
              <a:t>систем </a:t>
            </a:r>
            <a:r>
              <a:rPr lang="ru-RU" dirty="0" err="1">
                <a:latin typeface="Times New Roman" panose="02020603050405020304" pitchFamily="18" charset="0"/>
                <a:cs typeface="Times New Roman" panose="02020603050405020304" pitchFamily="18" charset="0"/>
              </a:rPr>
              <a:t>надорганизменного</a:t>
            </a:r>
            <a:r>
              <a:rPr lang="ru-RU" dirty="0">
                <a:latin typeface="Times New Roman" panose="02020603050405020304" pitchFamily="18" charset="0"/>
                <a:cs typeface="Times New Roman" panose="02020603050405020304" pitchFamily="18" charset="0"/>
              </a:rPr>
              <a:t> уровня (популяции, сообщества, экосистемы), в естественных и изменённых человеком условиях.</a:t>
            </a:r>
          </a:p>
        </p:txBody>
      </p:sp>
    </p:spTree>
    <p:extLst>
      <p:ext uri="{BB962C8B-B14F-4D97-AF65-F5344CB8AC3E}">
        <p14:creationId xmlns:p14="http://schemas.microsoft.com/office/powerpoint/2010/main" val="17135382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60</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01" y="84306"/>
            <a:ext cx="9034697" cy="437124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p:cNvSpPr/>
          <p:nvPr/>
        </p:nvSpPr>
        <p:spPr>
          <a:xfrm>
            <a:off x="117801" y="239949"/>
            <a:ext cx="4687663" cy="369332"/>
          </a:xfrm>
          <a:prstGeom prst="rect">
            <a:avLst/>
          </a:prstGeom>
        </p:spPr>
        <p:txBody>
          <a:bodyPr wrap="square">
            <a:spAutoFit/>
          </a:bodyPr>
          <a:lstStyle/>
          <a:p>
            <a:endParaRPr lang="ru-RU" dirty="0"/>
          </a:p>
        </p:txBody>
      </p:sp>
      <p:pic>
        <p:nvPicPr>
          <p:cNvPr id="8194" name="Picture 2" descr="https://thumbs.dreamstime.com/b/%D0%B7%D0%B5%D0%BC-%D1%8F-%D1%8D%D0%BA%D0%BE-%D0%BE%D0%B3%D0%B8%D1%87%D0%BD%D0%BE%D1%81%D1%82%D1%8C-72010211.jpg">
            <a:extLst>
              <a:ext uri="{FF2B5EF4-FFF2-40B4-BE49-F238E27FC236}">
                <a16:creationId xmlns:a16="http://schemas.microsoft.com/office/drawing/2014/main" id="{71CCF234-61D1-467C-8E39-5736639B50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817" y="262173"/>
            <a:ext cx="3185139" cy="4015506"/>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a:extLst>
              <a:ext uri="{FF2B5EF4-FFF2-40B4-BE49-F238E27FC236}">
                <a16:creationId xmlns:a16="http://schemas.microsoft.com/office/drawing/2014/main" id="{92330F99-D0D0-423A-B4AB-A572ECBE7743}"/>
              </a:ext>
            </a:extLst>
          </p:cNvPr>
          <p:cNvSpPr/>
          <p:nvPr/>
        </p:nvSpPr>
        <p:spPr>
          <a:xfrm>
            <a:off x="3856073" y="764924"/>
            <a:ext cx="4958109" cy="1889620"/>
          </a:xfrm>
          <a:prstGeom prst="rect">
            <a:avLst/>
          </a:prstGeom>
        </p:spPr>
        <p:txBody>
          <a:bodyPr wrap="square">
            <a:spAutoFit/>
          </a:bodyPr>
          <a:lstStyle/>
          <a:p>
            <a:pPr algn="just">
              <a:lnSpc>
                <a:spcPct val="150000"/>
              </a:lnSpc>
              <a:spcBef>
                <a:spcPts val="600"/>
              </a:spcBef>
              <a:spcAft>
                <a:spcPts val="600"/>
              </a:spcAft>
            </a:pPr>
            <a:r>
              <a:rPr lang="ru-RU" sz="2000" i="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Какое отношение развитие </a:t>
            </a:r>
            <a:r>
              <a:rPr lang="ru-RU" sz="2000" i="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нейронаук</a:t>
            </a:r>
            <a:r>
              <a:rPr lang="ru-RU" sz="2000" i="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изучающих человеческий мозг и моделирующих сознание человека имеет к биоразнообразию?</a:t>
            </a:r>
            <a:endParaRPr lang="ru-RU" sz="2000" i="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05890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61</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0" y="7937"/>
            <a:ext cx="9115630" cy="449676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8" name="Прямоугольник 7"/>
          <p:cNvSpPr/>
          <p:nvPr/>
        </p:nvSpPr>
        <p:spPr>
          <a:xfrm>
            <a:off x="201039" y="778213"/>
            <a:ext cx="8723220" cy="464871"/>
          </a:xfrm>
          <a:prstGeom prst="rect">
            <a:avLst/>
          </a:prstGeom>
        </p:spPr>
        <p:txBody>
          <a:bodyPr wrap="square">
            <a:spAutoFit/>
          </a:bodyPr>
          <a:lstStyle/>
          <a:p>
            <a:pPr hangingPunct="0">
              <a:lnSpc>
                <a:spcPct val="150000"/>
              </a:lnSpc>
              <a:spcBef>
                <a:spcPts val="0"/>
              </a:spcBef>
            </a:pPr>
            <a:r>
              <a:rPr lang="ru-RU" i="1" dirty="0"/>
              <a:t>	</a:t>
            </a:r>
          </a:p>
        </p:txBody>
      </p:sp>
      <p:sp>
        <p:nvSpPr>
          <p:cNvPr id="9" name="Прямоугольник 8">
            <a:extLst>
              <a:ext uri="{FF2B5EF4-FFF2-40B4-BE49-F238E27FC236}">
                <a16:creationId xmlns:a16="http://schemas.microsoft.com/office/drawing/2014/main" id="{14C57D9C-08EA-45C9-83F2-C989A6582E99}"/>
              </a:ext>
            </a:extLst>
          </p:cNvPr>
          <p:cNvSpPr/>
          <p:nvPr/>
        </p:nvSpPr>
        <p:spPr>
          <a:xfrm>
            <a:off x="112805" y="77973"/>
            <a:ext cx="8723220" cy="4618380"/>
          </a:xfrm>
          <a:prstGeom prst="rect">
            <a:avLst/>
          </a:prstGeom>
        </p:spPr>
        <p:txBody>
          <a:bodyPr wrap="square">
            <a:spAutoFit/>
          </a:bodyPr>
          <a:lstStyle/>
          <a:p>
            <a:pPr>
              <a:lnSpc>
                <a:spcPct val="150000"/>
              </a:lnSpc>
            </a:pPr>
            <a:r>
              <a:rPr lang="ru-RU" dirty="0">
                <a:latin typeface="Times New Roman" panose="02020603050405020304" pitchFamily="18" charset="0"/>
                <a:ea typeface="Calibri" panose="020F0502020204030204" pitchFamily="34" charset="0"/>
              </a:rPr>
              <a:t>Развитие биологии, нанотехнологий и робототехники помогут экономике преодолеть зависимость от ископаемых видов топлива, за счет перехода к возобновляемым и чистым источникам энергии. Это в свою очередь позволит сельскому хозяйству перейти разработку новых видов сельскохозяйственных культур, уменьшить экологический след. Экономическая эволюция будет задаваться все более интенсивным ростом. Высокие технологии откроют возможности добиваться большого успеха при минимальном использовании ресурсов и давлении на живую природу. Высвобождение земли неизбежно, она станет доступной для других организмов. Человек может надеяться на большую продолжительность и более высокое качество жизни при минимально низком потреблении энергии и сырья как на суше, так и в море. </a:t>
            </a:r>
            <a:endParaRPr lang="ru-RU" dirty="0"/>
          </a:p>
        </p:txBody>
      </p:sp>
    </p:spTree>
    <p:extLst>
      <p:ext uri="{BB962C8B-B14F-4D97-AF65-F5344CB8AC3E}">
        <p14:creationId xmlns:p14="http://schemas.microsoft.com/office/powerpoint/2010/main" val="3507572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62</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0" y="7937"/>
            <a:ext cx="9144000" cy="449676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5"/>
          <p:cNvSpPr/>
          <p:nvPr/>
        </p:nvSpPr>
        <p:spPr>
          <a:xfrm>
            <a:off x="155575" y="302556"/>
            <a:ext cx="5296133" cy="646331"/>
          </a:xfrm>
          <a:prstGeom prst="rect">
            <a:avLst/>
          </a:prstGeom>
        </p:spPr>
        <p:txBody>
          <a:bodyPr wrap="square">
            <a:spAutoFit/>
          </a:bodyPr>
          <a:lstStyle/>
          <a:p>
            <a:endParaRPr lang="ru-RU" dirty="0"/>
          </a:p>
          <a:p>
            <a:endParaRPr lang="ru-RU" dirty="0"/>
          </a:p>
        </p:txBody>
      </p:sp>
      <p:sp>
        <p:nvSpPr>
          <p:cNvPr id="8" name="Прямоугольник 7"/>
          <p:cNvSpPr/>
          <p:nvPr/>
        </p:nvSpPr>
        <p:spPr>
          <a:xfrm>
            <a:off x="201039" y="778213"/>
            <a:ext cx="8723220" cy="464871"/>
          </a:xfrm>
          <a:prstGeom prst="rect">
            <a:avLst/>
          </a:prstGeom>
        </p:spPr>
        <p:txBody>
          <a:bodyPr wrap="square">
            <a:spAutoFit/>
          </a:bodyPr>
          <a:lstStyle/>
          <a:p>
            <a:pPr hangingPunct="0">
              <a:lnSpc>
                <a:spcPct val="150000"/>
              </a:lnSpc>
              <a:spcBef>
                <a:spcPts val="0"/>
              </a:spcBef>
            </a:pPr>
            <a:r>
              <a:rPr lang="ru-RU" i="1" dirty="0"/>
              <a:t>	</a:t>
            </a:r>
          </a:p>
        </p:txBody>
      </p:sp>
      <p:sp>
        <p:nvSpPr>
          <p:cNvPr id="7" name="Прямоугольник 6">
            <a:extLst>
              <a:ext uri="{FF2B5EF4-FFF2-40B4-BE49-F238E27FC236}">
                <a16:creationId xmlns:a16="http://schemas.microsoft.com/office/drawing/2014/main" id="{60C97702-EF5C-4AB0-AFBD-4F18B8FB8256}"/>
              </a:ext>
            </a:extLst>
          </p:cNvPr>
          <p:cNvSpPr/>
          <p:nvPr/>
        </p:nvSpPr>
        <p:spPr>
          <a:xfrm>
            <a:off x="155574" y="209489"/>
            <a:ext cx="8647773" cy="2540888"/>
          </a:xfrm>
          <a:prstGeom prst="rect">
            <a:avLst/>
          </a:prstGeom>
        </p:spPr>
        <p:txBody>
          <a:bodyPr wrap="square">
            <a:spAutoFit/>
          </a:bodyPr>
          <a:lstStyle/>
          <a:p>
            <a:pPr algn="just">
              <a:lnSpc>
                <a:spcPct val="150000"/>
              </a:lnSpc>
              <a:spcBef>
                <a:spcPts val="600"/>
              </a:spcBef>
              <a:spcAft>
                <a:spcPts val="600"/>
              </a:spcAft>
            </a:pPr>
            <a:r>
              <a:rPr lang="ru-RU" dirty="0">
                <a:latin typeface="Times New Roman" panose="02020603050405020304" pitchFamily="18" charset="0"/>
                <a:ea typeface="Calibri" panose="020F0502020204030204" pitchFamily="34" charset="0"/>
                <a:cs typeface="Times New Roman" panose="02020603050405020304" pitchFamily="18" charset="0"/>
              </a:rPr>
              <a:t>Если мы будем продолжать совершать усилия для того, чтобы понять то, как устроен мир, то мы обязательно образумимся. Биосфера и населяющие 10 млн. видов будут восприниматься нами не как предмет потребления, а как нечто более важное – «непостижимая вселенная, по-прежнему не вмещающаяся в рамки нашего воображения, но при этом имеющая жизненно важное значение для существования человечества в долгосрочной перспективе».</a:t>
            </a:r>
            <a:r>
              <a:rPr lang="ru-RU" dirty="0"/>
              <a:t> </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60818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01" y="84306"/>
            <a:ext cx="9034697" cy="4371240"/>
          </a:xfrm>
          <a:prstGeom prst="rect">
            <a:avLst/>
          </a:prstGeom>
        </p:spPr>
      </p:pic>
      <p:pic>
        <p:nvPicPr>
          <p:cNvPr id="1026" name="Picture 2" descr="https://proprikol.ru/wp-content/uploads/2021/05/kartinki-terminator-30.jpg">
            <a:extLst>
              <a:ext uri="{FF2B5EF4-FFF2-40B4-BE49-F238E27FC236}">
                <a16:creationId xmlns:a16="http://schemas.microsoft.com/office/drawing/2014/main" id="{B1E1AE12-F697-4C73-A079-827174F0B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5620" y="771059"/>
            <a:ext cx="4872982" cy="365051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63</a:t>
            </a:fld>
            <a:endParaRPr lang="en-US" dirty="0">
              <a:solidFill>
                <a:srgbClr val="008000"/>
              </a:solidFill>
              <a:latin typeface="Trebuchet MS"/>
              <a:cs typeface="Trebuchet MS"/>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p:cNvSpPr/>
          <p:nvPr/>
        </p:nvSpPr>
        <p:spPr>
          <a:xfrm>
            <a:off x="117801" y="239949"/>
            <a:ext cx="4687663" cy="369332"/>
          </a:xfrm>
          <a:prstGeom prst="rect">
            <a:avLst/>
          </a:prstGeom>
        </p:spPr>
        <p:txBody>
          <a:bodyPr wrap="square">
            <a:spAutoFit/>
          </a:bodyPr>
          <a:lstStyle/>
          <a:p>
            <a:endParaRPr lang="ru-RU" dirty="0"/>
          </a:p>
        </p:txBody>
      </p:sp>
      <p:sp>
        <p:nvSpPr>
          <p:cNvPr id="2" name="Прямоугольник 1">
            <a:extLst>
              <a:ext uri="{FF2B5EF4-FFF2-40B4-BE49-F238E27FC236}">
                <a16:creationId xmlns:a16="http://schemas.microsoft.com/office/drawing/2014/main" id="{A5F9FD77-F3D2-44D4-AC69-DDE418C51014}"/>
              </a:ext>
            </a:extLst>
          </p:cNvPr>
          <p:cNvSpPr/>
          <p:nvPr/>
        </p:nvSpPr>
        <p:spPr>
          <a:xfrm>
            <a:off x="155575" y="176209"/>
            <a:ext cx="8761597" cy="565989"/>
          </a:xfrm>
          <a:prstGeom prst="rect">
            <a:avLst/>
          </a:prstGeom>
        </p:spPr>
        <p:txBody>
          <a:bodyPr wrap="square">
            <a:spAutoFit/>
          </a:bodyPr>
          <a:lstStyle/>
          <a:p>
            <a:pPr>
              <a:lnSpc>
                <a:spcPct val="200000"/>
              </a:lnSpc>
            </a:pPr>
            <a:r>
              <a:rPr lang="ru-RU" b="1" i="1" dirty="0">
                <a:solidFill>
                  <a:srgbClr val="FF0000"/>
                </a:solidFill>
                <a:latin typeface="Verdana" panose="020B0604030504040204" pitchFamily="34" charset="0"/>
              </a:rPr>
              <a:t>Человек уже встает на путь </a:t>
            </a:r>
            <a:r>
              <a:rPr lang="ru-RU" b="1" i="1" dirty="0" err="1">
                <a:solidFill>
                  <a:srgbClr val="FF0000"/>
                </a:solidFill>
                <a:latin typeface="Verdana" panose="020B0604030504040204" pitchFamily="34" charset="0"/>
              </a:rPr>
              <a:t>самоконструирования</a:t>
            </a:r>
            <a:r>
              <a:rPr lang="ru-RU" b="1" i="1" dirty="0">
                <a:solidFill>
                  <a:srgbClr val="FF0000"/>
                </a:solidFill>
                <a:latin typeface="Verdana" panose="020B0604030504040204" pitchFamily="34" charset="0"/>
              </a:rPr>
              <a:t> </a:t>
            </a:r>
            <a:endParaRPr lang="ru-RU" b="1" i="1" dirty="0">
              <a:solidFill>
                <a:srgbClr val="FF0000"/>
              </a:solidFill>
            </a:endParaRPr>
          </a:p>
        </p:txBody>
      </p:sp>
    </p:spTree>
    <p:extLst>
      <p:ext uri="{BB962C8B-B14F-4D97-AF65-F5344CB8AC3E}">
        <p14:creationId xmlns:p14="http://schemas.microsoft.com/office/powerpoint/2010/main" val="788507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0439" y="103843"/>
            <a:ext cx="8673819" cy="731758"/>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64</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1134"/>
            <a:ext cx="9054353" cy="404369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a:extLst>
              <a:ext uri="{FF2B5EF4-FFF2-40B4-BE49-F238E27FC236}">
                <a16:creationId xmlns:a16="http://schemas.microsoft.com/office/drawing/2014/main" id="{217E68A4-1EB2-47EA-B300-6CC7F9FB1B40}"/>
              </a:ext>
            </a:extLst>
          </p:cNvPr>
          <p:cNvSpPr/>
          <p:nvPr/>
        </p:nvSpPr>
        <p:spPr>
          <a:xfrm>
            <a:off x="89647" y="103843"/>
            <a:ext cx="8964706" cy="3139321"/>
          </a:xfrm>
          <a:prstGeom prst="rect">
            <a:avLst/>
          </a:prstGeom>
        </p:spPr>
        <p:txBody>
          <a:bodyPr wrap="square">
            <a:spAutoFit/>
          </a:bodyPr>
          <a:lstStyle/>
          <a:p>
            <a:r>
              <a:rPr lang="ru-RU" b="1" i="1" dirty="0">
                <a:solidFill>
                  <a:srgbClr val="261808"/>
                </a:solidFill>
                <a:latin typeface="Verdana" panose="020B0604030504040204" pitchFamily="34" charset="0"/>
              </a:rPr>
              <a:t>Аргументы </a:t>
            </a:r>
            <a:r>
              <a:rPr lang="ru-RU" b="1" dirty="0">
                <a:solidFill>
                  <a:srgbClr val="261808"/>
                </a:solidFill>
                <a:latin typeface="Verdana" panose="020B0604030504040204" pitchFamily="34" charset="0"/>
              </a:rPr>
              <a:t>«за». Искусственный человек (Сверхчеловек)</a:t>
            </a:r>
          </a:p>
          <a:p>
            <a:endParaRPr lang="ru-RU" dirty="0">
              <a:solidFill>
                <a:srgbClr val="261808"/>
              </a:solidFill>
              <a:latin typeface="Verdana" panose="020B0604030504040204" pitchFamily="34" charset="0"/>
            </a:endParaRPr>
          </a:p>
          <a:p>
            <a:r>
              <a:rPr lang="ru-RU" dirty="0">
                <a:solidFill>
                  <a:srgbClr val="261808"/>
                </a:solidFill>
                <a:latin typeface="Verdana" panose="020B0604030504040204" pitchFamily="34" charset="0"/>
              </a:rPr>
              <a:t>«чудовищная диспропорция» – сотни миллионов и даже миллиарды лет эволюции природы ушли на то, чтобы обеспечить «всего лишь двести лет» человеческой цивилизации. </a:t>
            </a:r>
          </a:p>
          <a:p>
            <a:endParaRPr lang="ru-RU" dirty="0">
              <a:solidFill>
                <a:srgbClr val="261808"/>
              </a:solidFill>
              <a:latin typeface="Verdana" panose="020B0604030504040204" pitchFamily="34" charset="0"/>
            </a:endParaRPr>
          </a:p>
          <a:p>
            <a:r>
              <a:rPr lang="ru-RU" dirty="0">
                <a:solidFill>
                  <a:srgbClr val="261808"/>
                </a:solidFill>
                <a:latin typeface="Verdana" panose="020B0604030504040204" pitchFamily="34" charset="0"/>
              </a:rPr>
              <a:t>логическое завершение: если за двести лет технической цивилизации заплачена такая колоссальная цена, то возникает естественный вопрос – а не является ли и сам человек таким же точно «подготовительным средством – материалом» для будущей более совершенной формы жизни в общей эволюции природы?</a:t>
            </a:r>
            <a:endParaRPr lang="ru-RU" dirty="0"/>
          </a:p>
        </p:txBody>
      </p:sp>
    </p:spTree>
    <p:extLst>
      <p:ext uri="{BB962C8B-B14F-4D97-AF65-F5344CB8AC3E}">
        <p14:creationId xmlns:p14="http://schemas.microsoft.com/office/powerpoint/2010/main" val="10395290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0439" y="103843"/>
            <a:ext cx="8673819" cy="731758"/>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65</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47" y="431171"/>
            <a:ext cx="8964706" cy="4003656"/>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Прямоугольник 5">
            <a:extLst>
              <a:ext uri="{FF2B5EF4-FFF2-40B4-BE49-F238E27FC236}">
                <a16:creationId xmlns:a16="http://schemas.microsoft.com/office/drawing/2014/main" id="{6C9CB8BF-BEE9-4897-860E-6B32466FA9A7}"/>
              </a:ext>
            </a:extLst>
          </p:cNvPr>
          <p:cNvSpPr/>
          <p:nvPr/>
        </p:nvSpPr>
        <p:spPr>
          <a:xfrm>
            <a:off x="155576" y="103844"/>
            <a:ext cx="8768682" cy="5369214"/>
          </a:xfrm>
          <a:prstGeom prst="rect">
            <a:avLst/>
          </a:prstGeom>
        </p:spPr>
        <p:txBody>
          <a:bodyPr wrap="square">
            <a:spAutoFit/>
          </a:bodyPr>
          <a:lstStyle/>
          <a:p>
            <a:pPr algn="just"/>
            <a:r>
              <a:rPr lang="ru-RU" b="1" dirty="0">
                <a:solidFill>
                  <a:srgbClr val="261808"/>
                </a:solidFill>
                <a:latin typeface="Verdana" panose="020B0604030504040204" pitchFamily="34" charset="0"/>
              </a:rPr>
              <a:t>Аргументы «против». Искусственный человек (Сверхчеловек)</a:t>
            </a:r>
          </a:p>
          <a:p>
            <a:pPr algn="just"/>
            <a:endParaRPr lang="ru-RU" dirty="0">
              <a:solidFill>
                <a:srgbClr val="261808"/>
              </a:solidFill>
              <a:latin typeface="Verdana" panose="020B0604030504040204" pitchFamily="34" charset="0"/>
            </a:endParaRPr>
          </a:p>
          <a:p>
            <a:pPr algn="just">
              <a:lnSpc>
                <a:spcPct val="150000"/>
              </a:lnSpc>
            </a:pPr>
            <a:r>
              <a:rPr lang="ru-RU" dirty="0"/>
              <a:t>Обладает ли человек всей необходимой информацией о том, что он собирается создавать? Объяснение этого можно дать, обратившись к принципу, который мы называем</a:t>
            </a:r>
            <a:r>
              <a:rPr lang="ru-RU" i="1" dirty="0"/>
              <a:t> «Принципом превосходства создателя</a:t>
            </a:r>
            <a:r>
              <a:rPr lang="ru-RU" dirty="0"/>
              <a:t>». Человек может создать искусственный интеллект, только опираясь на знания о собственном интеллекте. Однако свой собственный интеллект человек </a:t>
            </a:r>
            <a:r>
              <a:rPr lang="ru-RU" i="1" dirty="0"/>
              <a:t>сам не создавал</a:t>
            </a:r>
            <a:r>
              <a:rPr lang="ru-RU" dirty="0"/>
              <a:t>, а получил его в «</a:t>
            </a:r>
            <a:r>
              <a:rPr lang="ru-RU" i="1" dirty="0"/>
              <a:t>готовом виде</a:t>
            </a:r>
            <a:r>
              <a:rPr lang="ru-RU" dirty="0"/>
              <a:t>» – как способность – от природы (Бога).  </a:t>
            </a:r>
          </a:p>
          <a:p>
            <a:pPr algn="just">
              <a:lnSpc>
                <a:spcPct val="150000"/>
              </a:lnSpc>
            </a:pPr>
            <a:r>
              <a:rPr lang="ru-RU" dirty="0">
                <a:solidFill>
                  <a:srgbClr val="261808"/>
                </a:solidFill>
                <a:latin typeface="Verdana" panose="020B0604030504040204" pitchFamily="34" charset="0"/>
              </a:rPr>
              <a:t>Создаваемое человеком творение обязательно должно быть ниже его по организации. </a:t>
            </a:r>
          </a:p>
          <a:p>
            <a:pPr algn="just">
              <a:lnSpc>
                <a:spcPct val="150000"/>
              </a:lnSpc>
            </a:pPr>
            <a:r>
              <a:rPr lang="ru-RU" i="1" dirty="0">
                <a:solidFill>
                  <a:srgbClr val="261808"/>
                </a:solidFill>
                <a:latin typeface="Verdana" panose="020B0604030504040204" pitchFamily="34" charset="0"/>
              </a:rPr>
              <a:t>Искусственный человек в «полном объеме» никогда не будет создан</a:t>
            </a:r>
            <a:r>
              <a:rPr lang="ru-RU" dirty="0">
                <a:solidFill>
                  <a:srgbClr val="261808"/>
                </a:solidFill>
                <a:latin typeface="Verdana" panose="020B0604030504040204" pitchFamily="34" charset="0"/>
              </a:rPr>
              <a:t>. </a:t>
            </a:r>
          </a:p>
          <a:p>
            <a:pPr algn="just"/>
            <a:endParaRPr lang="ru-RU" dirty="0">
              <a:solidFill>
                <a:srgbClr val="261808"/>
              </a:solidFill>
              <a:latin typeface="Verdana" panose="020B0604030504040204" pitchFamily="34" charset="0"/>
            </a:endParaRPr>
          </a:p>
          <a:p>
            <a:pPr algn="just"/>
            <a:endParaRPr lang="ru-RU" dirty="0">
              <a:solidFill>
                <a:srgbClr val="261808"/>
              </a:solidFill>
              <a:latin typeface="Verdana" panose="020B0604030504040204" pitchFamily="34" charset="0"/>
            </a:endParaRPr>
          </a:p>
          <a:p>
            <a:pPr algn="just"/>
            <a:endParaRPr lang="ru-RU" dirty="0">
              <a:solidFill>
                <a:srgbClr val="261808"/>
              </a:solidFill>
              <a:latin typeface="Verdana" panose="020B0604030504040204" pitchFamily="34" charset="0"/>
            </a:endParaRPr>
          </a:p>
        </p:txBody>
      </p:sp>
    </p:spTree>
    <p:extLst>
      <p:ext uri="{BB962C8B-B14F-4D97-AF65-F5344CB8AC3E}">
        <p14:creationId xmlns:p14="http://schemas.microsoft.com/office/powerpoint/2010/main" val="25791814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66</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01" y="84306"/>
            <a:ext cx="9034697" cy="437124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p:cNvSpPr/>
          <p:nvPr/>
        </p:nvSpPr>
        <p:spPr>
          <a:xfrm>
            <a:off x="117801" y="239949"/>
            <a:ext cx="4687663" cy="369332"/>
          </a:xfrm>
          <a:prstGeom prst="rect">
            <a:avLst/>
          </a:prstGeom>
        </p:spPr>
        <p:txBody>
          <a:bodyPr wrap="square">
            <a:spAutoFit/>
          </a:bodyPr>
          <a:lstStyle/>
          <a:p>
            <a:endParaRPr lang="ru-RU" dirty="0"/>
          </a:p>
        </p:txBody>
      </p:sp>
      <p:sp>
        <p:nvSpPr>
          <p:cNvPr id="2" name="Прямоугольник 1">
            <a:extLst>
              <a:ext uri="{FF2B5EF4-FFF2-40B4-BE49-F238E27FC236}">
                <a16:creationId xmlns:a16="http://schemas.microsoft.com/office/drawing/2014/main" id="{8927F31F-A3D4-4DC9-AA03-A5CAE29B5B6D}"/>
              </a:ext>
            </a:extLst>
          </p:cNvPr>
          <p:cNvSpPr/>
          <p:nvPr/>
        </p:nvSpPr>
        <p:spPr>
          <a:xfrm>
            <a:off x="155575" y="84306"/>
            <a:ext cx="4990461" cy="721736"/>
          </a:xfrm>
          <a:prstGeom prst="rect">
            <a:avLst/>
          </a:prstGeom>
        </p:spPr>
        <p:txBody>
          <a:bodyPr wrap="square">
            <a:spAutoFit/>
          </a:bodyPr>
          <a:lstStyle/>
          <a:p>
            <a:pPr>
              <a:lnSpc>
                <a:spcPct val="107000"/>
              </a:lnSpc>
              <a:spcAft>
                <a:spcPts val="800"/>
              </a:spcAft>
            </a:pPr>
            <a:r>
              <a:rPr lang="ru-RU" sz="40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Вывод:</a:t>
            </a:r>
          </a:p>
        </p:txBody>
      </p:sp>
      <p:sp>
        <p:nvSpPr>
          <p:cNvPr id="6" name="Прямоугольник 5">
            <a:extLst>
              <a:ext uri="{FF2B5EF4-FFF2-40B4-BE49-F238E27FC236}">
                <a16:creationId xmlns:a16="http://schemas.microsoft.com/office/drawing/2014/main" id="{13149FBB-9303-454F-A364-ECD6FC93B8FA}"/>
              </a:ext>
            </a:extLst>
          </p:cNvPr>
          <p:cNvSpPr/>
          <p:nvPr/>
        </p:nvSpPr>
        <p:spPr>
          <a:xfrm>
            <a:off x="155575" y="1002090"/>
            <a:ext cx="8924630" cy="2539606"/>
          </a:xfrm>
          <a:prstGeom prst="rect">
            <a:avLst/>
          </a:prstGeom>
        </p:spPr>
        <p:txBody>
          <a:bodyPr wrap="square">
            <a:spAutoFit/>
          </a:bodyPr>
          <a:lstStyle/>
          <a:p>
            <a:pPr>
              <a:lnSpc>
                <a:spcPct val="150000"/>
              </a:lnSpc>
            </a:pPr>
            <a:r>
              <a:rPr lang="ru-RU" dirty="0">
                <a:solidFill>
                  <a:srgbClr val="261808"/>
                </a:solidFill>
                <a:latin typeface="Verdana" panose="020B0604030504040204" pitchFamily="34" charset="0"/>
              </a:rPr>
              <a:t>Новоевропейский человек предпринял значительные усилия по «овладению» и «конструированию» внешней по отношению к себе природы, однако обнаружив исчерпаемость ее ресурсов, он обращает свои усилия на конструирование своей собственной природы.</a:t>
            </a:r>
          </a:p>
          <a:p>
            <a:pPr>
              <a:lnSpc>
                <a:spcPct val="150000"/>
              </a:lnSpc>
            </a:pPr>
            <a:r>
              <a:rPr lang="ru-RU" dirty="0">
                <a:solidFill>
                  <a:srgbClr val="261808"/>
                </a:solidFill>
                <a:latin typeface="Verdana" panose="020B0604030504040204" pitchFamily="34" charset="0"/>
              </a:rPr>
              <a:t> Другими словами, </a:t>
            </a:r>
          </a:p>
          <a:p>
            <a:pPr>
              <a:lnSpc>
                <a:spcPct val="150000"/>
              </a:lnSpc>
            </a:pPr>
            <a:r>
              <a:rPr lang="ru-RU" dirty="0">
                <a:solidFill>
                  <a:srgbClr val="FF0000"/>
                </a:solidFill>
                <a:latin typeface="Verdana" panose="020B0604030504040204" pitchFamily="34" charset="0"/>
              </a:rPr>
              <a:t>объектом «обладания» стала сама </a:t>
            </a:r>
            <a:r>
              <a:rPr lang="ru-RU" i="1" dirty="0">
                <a:solidFill>
                  <a:srgbClr val="FF0000"/>
                </a:solidFill>
                <a:latin typeface="Verdana" panose="020B0604030504040204" pitchFamily="34" charset="0"/>
              </a:rPr>
              <a:t>человеческая природа</a:t>
            </a:r>
            <a:r>
              <a:rPr lang="ru-RU" dirty="0">
                <a:solidFill>
                  <a:srgbClr val="FF0000"/>
                </a:solidFill>
                <a:latin typeface="Verdana" panose="020B0604030504040204" pitchFamily="34" charset="0"/>
              </a:rPr>
              <a:t>.</a:t>
            </a:r>
            <a:endParaRPr lang="ru-RU" dirty="0">
              <a:solidFill>
                <a:srgbClr val="FF0000"/>
              </a:solidFill>
            </a:endParaRPr>
          </a:p>
        </p:txBody>
      </p:sp>
    </p:spTree>
    <p:extLst>
      <p:ext uri="{BB962C8B-B14F-4D97-AF65-F5344CB8AC3E}">
        <p14:creationId xmlns:p14="http://schemas.microsoft.com/office/powerpoint/2010/main" val="3364664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575" y="84305"/>
            <a:ext cx="8768683" cy="1763949"/>
          </a:xfrm>
        </p:spPr>
        <p:txBody>
          <a:bodyPr>
            <a:noAutofit/>
          </a:bodyPr>
          <a:lstStyle/>
          <a:p>
            <a:pPr algn="l"/>
            <a:br>
              <a:rPr lang="ru-RU" sz="2800" dirty="0">
                <a:solidFill>
                  <a:srgbClr val="00B0F0"/>
                </a:solidFill>
                <a:latin typeface="Trebuchet MS" pitchFamily="34" charset="0"/>
              </a:rPr>
            </a:br>
            <a:br>
              <a:rPr lang="ru-RU" sz="2800" dirty="0">
                <a:solidFill>
                  <a:srgbClr val="00B0F0"/>
                </a:solidFill>
                <a:latin typeface="Trebuchet MS" pitchFamily="34" charset="0"/>
              </a:rPr>
            </a:br>
            <a:br>
              <a:rPr lang="ru-RU" sz="2800" dirty="0">
                <a:solidFill>
                  <a:srgbClr val="00B0F0"/>
                </a:solidFill>
                <a:latin typeface="Trebuchet MS" pitchFamily="34" charset="0"/>
              </a:rPr>
            </a:br>
            <a:endParaRPr lang="en-US" sz="2800" b="1" dirty="0">
              <a:solidFill>
                <a:srgbClr val="00B0F0"/>
              </a:solidFill>
              <a:latin typeface="Trebuchet MS" pitchFamily="34" charset="0"/>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67</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5" y="633409"/>
            <a:ext cx="8768682" cy="342390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29702" y="-144463"/>
            <a:ext cx="330673" cy="3306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Прямоугольник 5"/>
          <p:cNvSpPr/>
          <p:nvPr/>
        </p:nvSpPr>
        <p:spPr>
          <a:xfrm>
            <a:off x="155575" y="888460"/>
            <a:ext cx="7081804" cy="646331"/>
          </a:xfrm>
          <a:prstGeom prst="rect">
            <a:avLst/>
          </a:prstGeom>
        </p:spPr>
        <p:txBody>
          <a:bodyPr wrap="square">
            <a:spAutoFit/>
          </a:bodyPr>
          <a:lstStyle/>
          <a:p>
            <a:endParaRPr lang="ru-RU" dirty="0"/>
          </a:p>
          <a:p>
            <a:endParaRPr lang="ru-RU" dirty="0"/>
          </a:p>
        </p:txBody>
      </p:sp>
      <p:sp>
        <p:nvSpPr>
          <p:cNvPr id="8" name="AutoShape 2" descr="https://regnum.ru/uploads/pictures/news/2016/11/24/regnum_picture_147997503138104_normal.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AutoShape 4" descr="https://regnum.ru/uploads/pictures/news/2016/11/24/regnum_picture_147997503138104_normal.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p:cNvSpPr/>
          <p:nvPr/>
        </p:nvSpPr>
        <p:spPr>
          <a:xfrm>
            <a:off x="84931" y="93182"/>
            <a:ext cx="8929367" cy="738664"/>
          </a:xfrm>
          <a:prstGeom prst="rect">
            <a:avLst/>
          </a:prstGeom>
        </p:spPr>
        <p:txBody>
          <a:bodyPr wrap="square">
            <a:spAutoFit/>
          </a:bodyPr>
          <a:lstStyle/>
          <a:p>
            <a:r>
              <a:rPr lang="ru-RU" sz="2400" b="1" i="1" dirty="0">
                <a:solidFill>
                  <a:srgbClr val="FF0000"/>
                </a:solidFill>
                <a:latin typeface="Arial Black" panose="020B0A04020102020204" pitchFamily="34" charset="0"/>
              </a:rPr>
              <a:t>СОКРАТ </a:t>
            </a:r>
            <a:br>
              <a:rPr lang="ru-RU" sz="2400" b="1" i="1" dirty="0">
                <a:solidFill>
                  <a:srgbClr val="00B0F0"/>
                </a:solidFill>
                <a:latin typeface="Arial Black" panose="020B0A04020102020204" pitchFamily="34" charset="0"/>
              </a:rPr>
            </a:br>
            <a:endParaRPr lang="ru-RU" b="1" i="1" dirty="0">
              <a:solidFill>
                <a:srgbClr val="00B0F0"/>
              </a:solidFill>
              <a:latin typeface="Arial Black" panose="020B0A04020102020204" pitchFamily="34" charset="0"/>
            </a:endParaRPr>
          </a:p>
        </p:txBody>
      </p:sp>
      <p:sp>
        <p:nvSpPr>
          <p:cNvPr id="15" name="Прямоугольник 14">
            <a:extLst>
              <a:ext uri="{FF2B5EF4-FFF2-40B4-BE49-F238E27FC236}">
                <a16:creationId xmlns:a16="http://schemas.microsoft.com/office/drawing/2014/main" id="{0D509604-B3BD-493B-835A-0C903F0C7FA0}"/>
              </a:ext>
            </a:extLst>
          </p:cNvPr>
          <p:cNvSpPr/>
          <p:nvPr/>
        </p:nvSpPr>
        <p:spPr>
          <a:xfrm>
            <a:off x="40159" y="530898"/>
            <a:ext cx="6286295" cy="4662815"/>
          </a:xfrm>
          <a:prstGeom prst="rect">
            <a:avLst/>
          </a:prstGeom>
        </p:spPr>
        <p:txBody>
          <a:bodyPr wrap="square">
            <a:spAutoFit/>
          </a:bodyPr>
          <a:lstStyle/>
          <a:p>
            <a:r>
              <a:rPr lang="ru-RU" dirty="0" err="1"/>
              <a:t>Сокра́т</a:t>
            </a:r>
            <a:r>
              <a:rPr lang="ru-RU" dirty="0"/>
              <a:t> ( 470/469 г. до н. э. — 399 г. до н. э.) — древнегреческий философ, учение которого знаменует поворот в философии — от рассмотрения природы и мира к рассмотрению человека и к собственно философской теории. </a:t>
            </a:r>
          </a:p>
          <a:p>
            <a:endParaRPr lang="ru-RU" dirty="0"/>
          </a:p>
          <a:p>
            <a:pPr algn="ctr">
              <a:lnSpc>
                <a:spcPct val="150000"/>
              </a:lnSpc>
            </a:pPr>
            <a:endParaRPr lang="ru-RU" b="1" i="1" dirty="0">
              <a:solidFill>
                <a:srgbClr val="FF0000"/>
              </a:solidFill>
              <a:latin typeface="Times New Roman" panose="02020603050405020304" pitchFamily="18" charset="0"/>
              <a:cs typeface="Times New Roman" panose="02020603050405020304" pitchFamily="18" charset="0"/>
            </a:endParaRPr>
          </a:p>
          <a:p>
            <a:pPr algn="ctr">
              <a:lnSpc>
                <a:spcPct val="150000"/>
              </a:lnSpc>
            </a:pPr>
            <a:r>
              <a:rPr lang="ru-RU" sz="3200" b="1" i="1" dirty="0">
                <a:solidFill>
                  <a:srgbClr val="FF0000"/>
                </a:solidFill>
                <a:latin typeface="Times New Roman" panose="02020603050405020304" pitchFamily="18" charset="0"/>
                <a:cs typeface="Times New Roman" panose="02020603050405020304" pitchFamily="18" charset="0"/>
              </a:rPr>
              <a:t>«В каждом человеке Солнце – только дайте ему светить!»</a:t>
            </a:r>
          </a:p>
          <a:p>
            <a:pPr>
              <a:lnSpc>
                <a:spcPct val="150000"/>
              </a:lnSpc>
            </a:pPr>
            <a:endParaRPr lang="ru-RU" sz="3200" dirty="0">
              <a:solidFill>
                <a:srgbClr val="FF0000"/>
              </a:solidFill>
            </a:endParaRPr>
          </a:p>
          <a:p>
            <a:endParaRPr lang="ru-RU" dirty="0"/>
          </a:p>
          <a:p>
            <a:endParaRPr lang="ru-RU" dirty="0"/>
          </a:p>
        </p:txBody>
      </p:sp>
      <p:pic>
        <p:nvPicPr>
          <p:cNvPr id="1026" name="Picture 2" descr="https://upload.wikimedia.org/wikipedia/commons/thumb/8/8d/%CE%A3%CF%89%CE%BA%CF%81%CE%AC%CF%84%CE%B7%CF%82%2C_%CE%91%CE%BA%CE%B1%CE%B4%CE%B7%CE%BC%CE%AF%CE%B1_%CE%91%CE%B8%CE%B7%CE%BD%CF%8E%CE%BD_6616.jpg/1200px-%CE%A3%CF%89%CE%BA%CF%81%CE%AC%CF%84%CE%B7%CF%82%2C_%CE%91%CE%BA%CE%B1%CE%B4%CE%B7%CE%BC%CE%AF%CE%B1_%CE%91%CE%B8%CE%B7%CE%BD%CF%8E%CE%BD_6616.jpg">
            <a:extLst>
              <a:ext uri="{FF2B5EF4-FFF2-40B4-BE49-F238E27FC236}">
                <a16:creationId xmlns:a16="http://schemas.microsoft.com/office/drawing/2014/main" id="{2404E4CA-5E11-4EDC-9A8D-C404A6CDD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8832" y="138966"/>
            <a:ext cx="2680237" cy="349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029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Slide Number Placeholder 4"/>
          <p:cNvSpPr>
            <a:spLocks noGrp="1"/>
          </p:cNvSpPr>
          <p:nvPr>
            <p:ph type="sldNum" sz="quarter" idx="12"/>
          </p:nvPr>
        </p:nvSpPr>
        <p:spPr bwMode="auto">
          <a:xfrm>
            <a:off x="8520113" y="4691063"/>
            <a:ext cx="254000" cy="273050"/>
          </a:xfrm>
          <a:noFill/>
          <a:ln>
            <a:miter lim="800000"/>
            <a:headEnd/>
            <a:tailEnd/>
          </a:ln>
        </p:spPr>
        <p:txBody>
          <a:bodyPr wrap="square" numCol="1" anchorCtr="0" compatLnSpc="1">
            <a:prstTxWarp prst="textNoShape">
              <a:avLst/>
            </a:prstTxWarp>
          </a:bodyPr>
          <a:lstStyle/>
          <a:p>
            <a:pPr algn="ctr" fontAlgn="base">
              <a:spcBef>
                <a:spcPct val="0"/>
              </a:spcBef>
              <a:spcAft>
                <a:spcPct val="0"/>
              </a:spcAft>
            </a:pPr>
            <a:fld id="{409DF8BF-8DE7-413C-8755-7653674AF6A7}" type="slidenum">
              <a:rPr lang="en-US" smtClean="0">
                <a:solidFill>
                  <a:srgbClr val="FFFFFF"/>
                </a:solidFill>
                <a:latin typeface="Trebuchet MS" pitchFamily="34" charset="0"/>
                <a:cs typeface="Arial" charset="0"/>
              </a:rPr>
              <a:pPr algn="ctr" fontAlgn="base">
                <a:spcBef>
                  <a:spcPct val="0"/>
                </a:spcBef>
                <a:spcAft>
                  <a:spcPct val="0"/>
                </a:spcAft>
              </a:pPr>
              <a:t>68</a:t>
            </a:fld>
            <a:endParaRPr lang="en-US">
              <a:solidFill>
                <a:srgbClr val="FFFFFF"/>
              </a:solidFill>
              <a:latin typeface="Trebuchet MS" pitchFamily="34" charset="0"/>
              <a:cs typeface="Arial" charset="0"/>
            </a:endParaRPr>
          </a:p>
        </p:txBody>
      </p:sp>
      <p:sp>
        <p:nvSpPr>
          <p:cNvPr id="3" name="Прямоугольник 2">
            <a:extLst>
              <a:ext uri="{FF2B5EF4-FFF2-40B4-BE49-F238E27FC236}">
                <a16:creationId xmlns:a16="http://schemas.microsoft.com/office/drawing/2014/main" id="{B3B71D3C-6A3E-4C0D-9B2E-48BFF7848DD3}"/>
              </a:ext>
            </a:extLst>
          </p:cNvPr>
          <p:cNvSpPr/>
          <p:nvPr/>
        </p:nvSpPr>
        <p:spPr>
          <a:xfrm>
            <a:off x="280987" y="470648"/>
            <a:ext cx="6577013" cy="456535"/>
          </a:xfrm>
          <a:prstGeom prst="rect">
            <a:avLst/>
          </a:prstGeom>
        </p:spPr>
        <p:txBody>
          <a:bodyPr wrap="square">
            <a:spAutoFit/>
          </a:bodyPr>
          <a:lstStyle/>
          <a:p>
            <a:pPr>
              <a:lnSpc>
                <a:spcPct val="150000"/>
              </a:lnSpc>
            </a:pPr>
            <a:endParaRPr lang="ru-RU" dirty="0"/>
          </a:p>
        </p:txBody>
      </p:sp>
      <p:pic>
        <p:nvPicPr>
          <p:cNvPr id="4" name="Рисунок 3">
            <a:extLst>
              <a:ext uri="{FF2B5EF4-FFF2-40B4-BE49-F238E27FC236}">
                <a16:creationId xmlns:a16="http://schemas.microsoft.com/office/drawing/2014/main" id="{0590F0AA-62AF-426C-B56F-52A6073B8D36}"/>
              </a:ext>
            </a:extLst>
          </p:cNvPr>
          <p:cNvPicPr>
            <a:picLocks noChangeAspect="1"/>
          </p:cNvPicPr>
          <p:nvPr/>
        </p:nvPicPr>
        <p:blipFill>
          <a:blip r:embed="rId3"/>
          <a:stretch>
            <a:fillRect/>
          </a:stretch>
        </p:blipFill>
        <p:spPr>
          <a:xfrm>
            <a:off x="0" y="3572"/>
            <a:ext cx="9144000" cy="5136356"/>
          </a:xfrm>
          <a:prstGeom prst="rect">
            <a:avLst/>
          </a:prstGeom>
        </p:spPr>
      </p:pic>
    </p:spTree>
    <p:extLst>
      <p:ext uri="{BB962C8B-B14F-4D97-AF65-F5344CB8AC3E}">
        <p14:creationId xmlns:p14="http://schemas.microsoft.com/office/powerpoint/2010/main" val="20501547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Slide Number Placeholder 4"/>
          <p:cNvSpPr>
            <a:spLocks noGrp="1"/>
          </p:cNvSpPr>
          <p:nvPr>
            <p:ph type="sldNum" sz="quarter" idx="12"/>
          </p:nvPr>
        </p:nvSpPr>
        <p:spPr bwMode="auto">
          <a:xfrm>
            <a:off x="8520113" y="4691063"/>
            <a:ext cx="254000" cy="273050"/>
          </a:xfrm>
          <a:noFill/>
          <a:ln>
            <a:miter lim="800000"/>
            <a:headEnd/>
            <a:tailEnd/>
          </a:ln>
        </p:spPr>
        <p:txBody>
          <a:bodyPr wrap="square" numCol="1" anchorCtr="0" compatLnSpc="1">
            <a:prstTxWarp prst="textNoShape">
              <a:avLst/>
            </a:prstTxWarp>
          </a:bodyPr>
          <a:lstStyle/>
          <a:p>
            <a:pPr algn="ctr" fontAlgn="base">
              <a:spcBef>
                <a:spcPct val="0"/>
              </a:spcBef>
              <a:spcAft>
                <a:spcPct val="0"/>
              </a:spcAft>
            </a:pPr>
            <a:fld id="{409DF8BF-8DE7-413C-8755-7653674AF6A7}" type="slidenum">
              <a:rPr lang="en-US" smtClean="0">
                <a:solidFill>
                  <a:srgbClr val="FFFFFF"/>
                </a:solidFill>
                <a:latin typeface="Trebuchet MS" pitchFamily="34" charset="0"/>
                <a:cs typeface="Arial" charset="0"/>
              </a:rPr>
              <a:pPr algn="ctr" fontAlgn="base">
                <a:spcBef>
                  <a:spcPct val="0"/>
                </a:spcBef>
                <a:spcAft>
                  <a:spcPct val="0"/>
                </a:spcAft>
              </a:pPr>
              <a:t>69</a:t>
            </a:fld>
            <a:endParaRPr lang="en-US">
              <a:solidFill>
                <a:srgbClr val="FFFFFF"/>
              </a:solidFill>
              <a:latin typeface="Trebuchet MS" pitchFamily="34" charset="0"/>
              <a:cs typeface="Arial" charset="0"/>
            </a:endParaRPr>
          </a:p>
        </p:txBody>
      </p:sp>
      <p:sp>
        <p:nvSpPr>
          <p:cNvPr id="3" name="Прямоугольник 2">
            <a:extLst>
              <a:ext uri="{FF2B5EF4-FFF2-40B4-BE49-F238E27FC236}">
                <a16:creationId xmlns:a16="http://schemas.microsoft.com/office/drawing/2014/main" id="{B3B71D3C-6A3E-4C0D-9B2E-48BFF7848DD3}"/>
              </a:ext>
            </a:extLst>
          </p:cNvPr>
          <p:cNvSpPr/>
          <p:nvPr/>
        </p:nvSpPr>
        <p:spPr>
          <a:xfrm>
            <a:off x="173410" y="443623"/>
            <a:ext cx="6577013" cy="456535"/>
          </a:xfrm>
          <a:prstGeom prst="rect">
            <a:avLst/>
          </a:prstGeom>
        </p:spPr>
        <p:txBody>
          <a:bodyPr wrap="square">
            <a:spAutoFit/>
          </a:bodyPr>
          <a:lstStyle/>
          <a:p>
            <a:pPr>
              <a:lnSpc>
                <a:spcPct val="150000"/>
              </a:lnSpc>
            </a:pPr>
            <a:endParaRPr lang="ru-RU" dirty="0"/>
          </a:p>
        </p:txBody>
      </p:sp>
      <p:pic>
        <p:nvPicPr>
          <p:cNvPr id="4" name="Рисунок 3">
            <a:extLst>
              <a:ext uri="{FF2B5EF4-FFF2-40B4-BE49-F238E27FC236}">
                <a16:creationId xmlns:a16="http://schemas.microsoft.com/office/drawing/2014/main" id="{046F3546-93A5-49E5-84B4-7398227D3371}"/>
              </a:ext>
            </a:extLst>
          </p:cNvPr>
          <p:cNvPicPr>
            <a:picLocks noChangeAspect="1"/>
          </p:cNvPicPr>
          <p:nvPr/>
        </p:nvPicPr>
        <p:blipFill>
          <a:blip r:embed="rId3"/>
          <a:stretch>
            <a:fillRect/>
          </a:stretch>
        </p:blipFill>
        <p:spPr>
          <a:xfrm>
            <a:off x="463924" y="1300816"/>
            <a:ext cx="3126442" cy="3080667"/>
          </a:xfrm>
          <a:prstGeom prst="rect">
            <a:avLst/>
          </a:prstGeom>
        </p:spPr>
      </p:pic>
      <p:sp>
        <p:nvSpPr>
          <p:cNvPr id="5" name="Прямоугольник 4">
            <a:extLst>
              <a:ext uri="{FF2B5EF4-FFF2-40B4-BE49-F238E27FC236}">
                <a16:creationId xmlns:a16="http://schemas.microsoft.com/office/drawing/2014/main" id="{EA4E5648-349B-4A73-B9EB-53EDD85E5A1F}"/>
              </a:ext>
            </a:extLst>
          </p:cNvPr>
          <p:cNvSpPr/>
          <p:nvPr/>
        </p:nvSpPr>
        <p:spPr>
          <a:xfrm>
            <a:off x="4215653" y="179387"/>
            <a:ext cx="4807324" cy="4439613"/>
          </a:xfrm>
          <a:prstGeom prst="rect">
            <a:avLst/>
          </a:prstGeom>
        </p:spPr>
        <p:txBody>
          <a:bodyPr wrap="square">
            <a:spAutoFit/>
          </a:bodyPr>
          <a:lstStyle/>
          <a:p>
            <a:pPr>
              <a:lnSpc>
                <a:spcPct val="200000"/>
              </a:lnSpc>
            </a:pPr>
            <a:r>
              <a:rPr lang="ru-RU" dirty="0">
                <a:solidFill>
                  <a:srgbClr val="333333"/>
                </a:solidFill>
                <a:latin typeface="Arial" panose="020B0604020202020204" pitchFamily="34" charset="0"/>
                <a:ea typeface="Times New Roman" panose="02020603050405020304" pitchFamily="18" charset="0"/>
              </a:rPr>
              <a:t>— Через интеллект-тренировки остановить уничтожение природы, спасти человечество от самоуничтожения.</a:t>
            </a:r>
            <a:endParaRPr lang="en-US" dirty="0">
              <a:solidFill>
                <a:srgbClr val="333333"/>
              </a:solidFill>
              <a:latin typeface="Arial" panose="020B0604020202020204" pitchFamily="34" charset="0"/>
              <a:ea typeface="Times New Roman" panose="02020603050405020304" pitchFamily="18" charset="0"/>
            </a:endParaRPr>
          </a:p>
          <a:p>
            <a:pPr>
              <a:lnSpc>
                <a:spcPct val="200000"/>
              </a:lnSpc>
            </a:pPr>
            <a:r>
              <a:rPr lang="ru-RU" dirty="0">
                <a:solidFill>
                  <a:srgbClr val="333333"/>
                </a:solidFill>
                <a:latin typeface="Arial" panose="020B0604020202020204" pitchFamily="34" charset="0"/>
                <a:ea typeface="Times New Roman" panose="02020603050405020304" pitchFamily="18" charset="0"/>
              </a:rPr>
              <a:t>— Помочь миллиардам взрослых людей преодолеть психологическое давление и негативные воздействия быстро меняющегося мира. Освободить их из матрицы невежества и злости.</a:t>
            </a:r>
            <a:endParaRPr lang="ru-RU" sz="1800" dirty="0">
              <a:effectLst/>
              <a:latin typeface="Times New Roman" panose="02020603050405020304" pitchFamily="18" charset="0"/>
              <a:ea typeface="Times New Roman" panose="02020603050405020304" pitchFamily="18" charset="0"/>
            </a:endParaRPr>
          </a:p>
        </p:txBody>
      </p:sp>
      <p:sp>
        <p:nvSpPr>
          <p:cNvPr id="6" name="Прямоугольник 5">
            <a:extLst>
              <a:ext uri="{FF2B5EF4-FFF2-40B4-BE49-F238E27FC236}">
                <a16:creationId xmlns:a16="http://schemas.microsoft.com/office/drawing/2014/main" id="{9E65BEED-C0B8-4FBB-BEA0-DDB241BD514C}"/>
              </a:ext>
            </a:extLst>
          </p:cNvPr>
          <p:cNvSpPr/>
          <p:nvPr/>
        </p:nvSpPr>
        <p:spPr>
          <a:xfrm>
            <a:off x="280987" y="302559"/>
            <a:ext cx="5391827" cy="523220"/>
          </a:xfrm>
          <a:prstGeom prst="rect">
            <a:avLst/>
          </a:prstGeom>
        </p:spPr>
        <p:txBody>
          <a:bodyPr wrap="square">
            <a:spAutoFit/>
          </a:bodyPr>
          <a:lstStyle/>
          <a:p>
            <a:r>
              <a:rPr lang="ru-RU" sz="2800" b="1" dirty="0">
                <a:solidFill>
                  <a:srgbClr val="333333"/>
                </a:solidFill>
                <a:latin typeface="Arial" panose="020B0604020202020204" pitchFamily="34" charset="0"/>
                <a:ea typeface="Times New Roman" panose="02020603050405020304" pitchFamily="18" charset="0"/>
              </a:rPr>
              <a:t>Наша </a:t>
            </a:r>
            <a:r>
              <a:rPr lang="ru-RU" sz="2800" b="1" dirty="0" err="1">
                <a:solidFill>
                  <a:srgbClr val="333333"/>
                </a:solidFill>
                <a:latin typeface="Arial" panose="020B0604020202020204" pitchFamily="34" charset="0"/>
                <a:ea typeface="Times New Roman" panose="02020603050405020304" pitchFamily="18" charset="0"/>
              </a:rPr>
              <a:t>Сверхцель</a:t>
            </a:r>
            <a:r>
              <a:rPr lang="ru-RU" sz="2800" b="1" dirty="0">
                <a:solidFill>
                  <a:srgbClr val="333333"/>
                </a:solidFill>
                <a:latin typeface="Arial" panose="020B0604020202020204" pitchFamily="34" charset="0"/>
                <a:ea typeface="Times New Roman" panose="02020603050405020304" pitchFamily="18" charset="0"/>
              </a:rPr>
              <a:t>:</a:t>
            </a:r>
            <a:endParaRPr lang="ru-RU" sz="2800" dirty="0"/>
          </a:p>
        </p:txBody>
      </p:sp>
    </p:spTree>
    <p:extLst>
      <p:ext uri="{BB962C8B-B14F-4D97-AF65-F5344CB8AC3E}">
        <p14:creationId xmlns:p14="http://schemas.microsoft.com/office/powerpoint/2010/main" val="1916947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575" y="84305"/>
            <a:ext cx="8768683" cy="1763949"/>
          </a:xfrm>
        </p:spPr>
        <p:txBody>
          <a:bodyPr>
            <a:noAutofit/>
          </a:bodyPr>
          <a:lstStyle/>
          <a:p>
            <a:pPr algn="l"/>
            <a:br>
              <a:rPr lang="ru-RU" sz="2800" dirty="0">
                <a:solidFill>
                  <a:srgbClr val="00B0F0"/>
                </a:solidFill>
                <a:latin typeface="Trebuchet MS" pitchFamily="34" charset="0"/>
              </a:rPr>
            </a:br>
            <a:br>
              <a:rPr lang="ru-RU" sz="2800" dirty="0">
                <a:solidFill>
                  <a:srgbClr val="00B0F0"/>
                </a:solidFill>
                <a:latin typeface="Trebuchet MS" pitchFamily="34" charset="0"/>
              </a:rPr>
            </a:br>
            <a:br>
              <a:rPr lang="ru-RU" sz="2800" dirty="0">
                <a:solidFill>
                  <a:srgbClr val="00B0F0"/>
                </a:solidFill>
                <a:latin typeface="Trebuchet MS" pitchFamily="34" charset="0"/>
              </a:rPr>
            </a:br>
            <a:endParaRPr lang="en-US" sz="2800" b="1" dirty="0">
              <a:solidFill>
                <a:srgbClr val="00B0F0"/>
              </a:solidFill>
              <a:latin typeface="Trebuchet MS" pitchFamily="34" charset="0"/>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7</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75" y="888460"/>
            <a:ext cx="9063142" cy="3538879"/>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Прямоугольник 5"/>
          <p:cNvSpPr/>
          <p:nvPr/>
        </p:nvSpPr>
        <p:spPr>
          <a:xfrm>
            <a:off x="155575" y="888460"/>
            <a:ext cx="7081804" cy="646331"/>
          </a:xfrm>
          <a:prstGeom prst="rect">
            <a:avLst/>
          </a:prstGeom>
        </p:spPr>
        <p:txBody>
          <a:bodyPr wrap="square">
            <a:spAutoFit/>
          </a:bodyPr>
          <a:lstStyle/>
          <a:p>
            <a:endParaRPr lang="ru-RU" dirty="0"/>
          </a:p>
          <a:p>
            <a:endParaRPr lang="ru-RU" dirty="0"/>
          </a:p>
        </p:txBody>
      </p:sp>
      <p:sp>
        <p:nvSpPr>
          <p:cNvPr id="8" name="AutoShape 2" descr="https://regnum.ru/uploads/pictures/news/2016/11/24/regnum_picture_147997503138104_normal.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AutoShape 4" descr="https://regnum.ru/uploads/pictures/news/2016/11/24/regnum_picture_147997503138104_normal.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2" name="Прямоугольник 11"/>
          <p:cNvSpPr/>
          <p:nvPr/>
        </p:nvSpPr>
        <p:spPr>
          <a:xfrm>
            <a:off x="84931" y="93182"/>
            <a:ext cx="6773069" cy="738664"/>
          </a:xfrm>
          <a:prstGeom prst="rect">
            <a:avLst/>
          </a:prstGeom>
        </p:spPr>
        <p:txBody>
          <a:bodyPr wrap="square">
            <a:spAutoFit/>
          </a:bodyPr>
          <a:lstStyle/>
          <a:p>
            <a:r>
              <a:rPr lang="ru-RU" sz="2400" b="1" dirty="0">
                <a:solidFill>
                  <a:srgbClr val="FF0000"/>
                </a:solidFill>
                <a:latin typeface="Times New Roman" panose="02020603050405020304" pitchFamily="18" charset="0"/>
                <a:cs typeface="Times New Roman" panose="02020603050405020304" pitchFamily="18" charset="0"/>
              </a:rPr>
              <a:t>Экологический кризис</a:t>
            </a:r>
          </a:p>
          <a:p>
            <a:endParaRPr lang="ru-RU" dirty="0">
              <a:solidFill>
                <a:srgbClr val="00B0F0"/>
              </a:solidFill>
            </a:endParaRPr>
          </a:p>
        </p:txBody>
      </p:sp>
      <p:sp>
        <p:nvSpPr>
          <p:cNvPr id="13" name="Прямоугольник 12"/>
          <p:cNvSpPr/>
          <p:nvPr/>
        </p:nvSpPr>
        <p:spPr>
          <a:xfrm>
            <a:off x="339544" y="971091"/>
            <a:ext cx="8584713" cy="3323987"/>
          </a:xfrm>
          <a:prstGeom prst="rect">
            <a:avLst/>
          </a:prstGeom>
        </p:spPr>
        <p:txBody>
          <a:bodyPr wrap="square">
            <a:spAutoFit/>
          </a:bodyPr>
          <a:lstStyle/>
          <a:p>
            <a:pPr>
              <a:lnSpc>
                <a:spcPct val="150000"/>
              </a:lnSpc>
            </a:pPr>
            <a:r>
              <a:rPr lang="ru-RU" sz="2000" dirty="0"/>
              <a:t>— особый тип экологической ситуации, когда среда обитания одного из видов или популяции изменяется так, что ставит под сомнение его дальнейшее существование. Основные причины кризиса:</a:t>
            </a:r>
          </a:p>
          <a:p>
            <a:pPr marL="342900" indent="-342900" algn="ctr">
              <a:lnSpc>
                <a:spcPct val="150000"/>
              </a:lnSpc>
              <a:buFont typeface="Wingdings" panose="05000000000000000000" pitchFamily="2" charset="2"/>
              <a:buChar char="Ø"/>
            </a:pPr>
            <a:r>
              <a:rPr lang="ru-RU" sz="2000" b="1" dirty="0"/>
              <a:t>Абиотические </a:t>
            </a:r>
          </a:p>
          <a:p>
            <a:pPr marL="342900" indent="-342900" algn="ctr">
              <a:lnSpc>
                <a:spcPct val="150000"/>
              </a:lnSpc>
              <a:buFont typeface="Wingdings" panose="05000000000000000000" pitchFamily="2" charset="2"/>
              <a:buChar char="Ø"/>
            </a:pPr>
            <a:r>
              <a:rPr lang="ru-RU" sz="2000" b="1" dirty="0"/>
              <a:t>Биотические</a:t>
            </a:r>
          </a:p>
          <a:p>
            <a:pPr marL="342900" indent="-342900" algn="ctr">
              <a:lnSpc>
                <a:spcPct val="150000"/>
              </a:lnSpc>
              <a:buFont typeface="Wingdings" panose="05000000000000000000" pitchFamily="2" charset="2"/>
              <a:buChar char="Ø"/>
            </a:pPr>
            <a:r>
              <a:rPr lang="ru-RU" sz="2000" b="1" dirty="0"/>
              <a:t>Антропогенные</a:t>
            </a:r>
          </a:p>
          <a:p>
            <a:pPr>
              <a:lnSpc>
                <a:spcPct val="150000"/>
              </a:lnSpc>
            </a:pPr>
            <a:endParaRPr lang="ru-RU" sz="2000" dirty="0"/>
          </a:p>
        </p:txBody>
      </p:sp>
    </p:spTree>
    <p:extLst>
      <p:ext uri="{BB962C8B-B14F-4D97-AF65-F5344CB8AC3E}">
        <p14:creationId xmlns:p14="http://schemas.microsoft.com/office/powerpoint/2010/main" val="3870584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Slide Number Placeholder 4"/>
          <p:cNvSpPr>
            <a:spLocks noGrp="1"/>
          </p:cNvSpPr>
          <p:nvPr>
            <p:ph type="sldNum" sz="quarter" idx="12"/>
          </p:nvPr>
        </p:nvSpPr>
        <p:spPr bwMode="auto">
          <a:xfrm>
            <a:off x="8520113" y="4691063"/>
            <a:ext cx="254000" cy="273050"/>
          </a:xfrm>
          <a:noFill/>
          <a:ln>
            <a:miter lim="800000"/>
            <a:headEnd/>
            <a:tailEnd/>
          </a:ln>
        </p:spPr>
        <p:txBody>
          <a:bodyPr wrap="square" numCol="1" anchorCtr="0" compatLnSpc="1">
            <a:prstTxWarp prst="textNoShape">
              <a:avLst/>
            </a:prstTxWarp>
          </a:bodyPr>
          <a:lstStyle/>
          <a:p>
            <a:pPr algn="ctr" fontAlgn="base">
              <a:spcBef>
                <a:spcPct val="0"/>
              </a:spcBef>
              <a:spcAft>
                <a:spcPct val="0"/>
              </a:spcAft>
            </a:pPr>
            <a:fld id="{409DF8BF-8DE7-413C-8755-7653674AF6A7}" type="slidenum">
              <a:rPr lang="en-US" smtClean="0">
                <a:solidFill>
                  <a:srgbClr val="FFFFFF"/>
                </a:solidFill>
                <a:latin typeface="Trebuchet MS" pitchFamily="34" charset="0"/>
                <a:cs typeface="Arial" charset="0"/>
              </a:rPr>
              <a:pPr algn="ctr" fontAlgn="base">
                <a:spcBef>
                  <a:spcPct val="0"/>
                </a:spcBef>
                <a:spcAft>
                  <a:spcPct val="0"/>
                </a:spcAft>
              </a:pPr>
              <a:t>70</a:t>
            </a:fld>
            <a:endParaRPr lang="en-US">
              <a:solidFill>
                <a:srgbClr val="FFFFFF"/>
              </a:solidFill>
              <a:latin typeface="Trebuchet MS" pitchFamily="34" charset="0"/>
              <a:cs typeface="Arial" charset="0"/>
            </a:endParaRPr>
          </a:p>
        </p:txBody>
      </p:sp>
      <p:sp>
        <p:nvSpPr>
          <p:cNvPr id="3" name="Прямоугольник 2">
            <a:extLst>
              <a:ext uri="{FF2B5EF4-FFF2-40B4-BE49-F238E27FC236}">
                <a16:creationId xmlns:a16="http://schemas.microsoft.com/office/drawing/2014/main" id="{B3B71D3C-6A3E-4C0D-9B2E-48BFF7848DD3}"/>
              </a:ext>
            </a:extLst>
          </p:cNvPr>
          <p:cNvSpPr/>
          <p:nvPr/>
        </p:nvSpPr>
        <p:spPr>
          <a:xfrm>
            <a:off x="280987" y="470648"/>
            <a:ext cx="6577013" cy="456535"/>
          </a:xfrm>
          <a:prstGeom prst="rect">
            <a:avLst/>
          </a:prstGeom>
        </p:spPr>
        <p:txBody>
          <a:bodyPr wrap="square">
            <a:spAutoFit/>
          </a:bodyPr>
          <a:lstStyle/>
          <a:p>
            <a:pPr>
              <a:lnSpc>
                <a:spcPct val="150000"/>
              </a:lnSpc>
            </a:pPr>
            <a:endParaRPr lang="ru-RU" dirty="0"/>
          </a:p>
        </p:txBody>
      </p:sp>
      <p:sp>
        <p:nvSpPr>
          <p:cNvPr id="2" name="Прямоугольник 1">
            <a:extLst>
              <a:ext uri="{FF2B5EF4-FFF2-40B4-BE49-F238E27FC236}">
                <a16:creationId xmlns:a16="http://schemas.microsoft.com/office/drawing/2014/main" id="{E836E07F-5E1C-4EEB-B6F2-07BCF863E94C}"/>
              </a:ext>
            </a:extLst>
          </p:cNvPr>
          <p:cNvSpPr/>
          <p:nvPr/>
        </p:nvSpPr>
        <p:spPr>
          <a:xfrm>
            <a:off x="280988" y="322730"/>
            <a:ext cx="6254284" cy="3970318"/>
          </a:xfrm>
          <a:prstGeom prst="rect">
            <a:avLst/>
          </a:prstGeom>
        </p:spPr>
        <p:txBody>
          <a:bodyPr wrap="square">
            <a:spAutoFit/>
          </a:bodyPr>
          <a:lstStyle/>
          <a:p>
            <a:r>
              <a:rPr lang="ru-RU" sz="2800" b="1" dirty="0">
                <a:solidFill>
                  <a:srgbClr val="333333"/>
                </a:solidFill>
                <a:latin typeface="Arial" panose="020B0604020202020204" pitchFamily="34" charset="0"/>
                <a:ea typeface="Calibri" panose="020F0502020204030204" pitchFamily="34" charset="0"/>
              </a:rPr>
              <a:t>Что такое </a:t>
            </a:r>
            <a:r>
              <a:rPr lang="ru-RU" sz="2800" b="1" dirty="0" err="1">
                <a:solidFill>
                  <a:srgbClr val="333333"/>
                </a:solidFill>
                <a:latin typeface="Arial" panose="020B0604020202020204" pitchFamily="34" charset="0"/>
                <a:ea typeface="Calibri" panose="020F0502020204030204" pitchFamily="34" charset="0"/>
              </a:rPr>
              <a:t>Super</a:t>
            </a:r>
            <a:r>
              <a:rPr lang="ru-RU" sz="2800" b="1" dirty="0">
                <a:solidFill>
                  <a:srgbClr val="333333"/>
                </a:solidFill>
                <a:latin typeface="Arial" panose="020B0604020202020204" pitchFamily="34" charset="0"/>
                <a:ea typeface="Calibri" panose="020F0502020204030204" pitchFamily="34" charset="0"/>
              </a:rPr>
              <a:t> </a:t>
            </a:r>
            <a:r>
              <a:rPr lang="ru-RU" sz="2800" b="1" dirty="0" err="1">
                <a:solidFill>
                  <a:srgbClr val="333333"/>
                </a:solidFill>
                <a:latin typeface="Arial" panose="020B0604020202020204" pitchFamily="34" charset="0"/>
                <a:ea typeface="Calibri" panose="020F0502020204030204" pitchFamily="34" charset="0"/>
              </a:rPr>
              <a:t>jump</a:t>
            </a:r>
            <a:r>
              <a:rPr lang="ru-RU" sz="2800" b="1" dirty="0">
                <a:solidFill>
                  <a:srgbClr val="333333"/>
                </a:solidFill>
                <a:latin typeface="Arial" panose="020B0604020202020204" pitchFamily="34" charset="0"/>
                <a:ea typeface="Calibri" panose="020F0502020204030204" pitchFamily="34" charset="0"/>
              </a:rPr>
              <a:t>:</a:t>
            </a:r>
            <a:endParaRPr lang="en-US" sz="2800" b="1" dirty="0">
              <a:solidFill>
                <a:srgbClr val="333333"/>
              </a:solidFill>
              <a:latin typeface="Arial" panose="020B0604020202020204" pitchFamily="34" charset="0"/>
              <a:ea typeface="Calibri" panose="020F0502020204030204" pitchFamily="34" charset="0"/>
            </a:endParaRPr>
          </a:p>
          <a:p>
            <a:endParaRPr lang="ru-RU" sz="1600" dirty="0">
              <a:solidFill>
                <a:srgbClr val="333333"/>
              </a:solidFill>
              <a:latin typeface="Arial" panose="020B0604020202020204" pitchFamily="34" charset="0"/>
              <a:ea typeface="Calibri" panose="020F0502020204030204" pitchFamily="34" charset="0"/>
            </a:endParaRPr>
          </a:p>
          <a:p>
            <a:r>
              <a:rPr lang="ru-RU" sz="1600" dirty="0" err="1">
                <a:solidFill>
                  <a:srgbClr val="333333"/>
                </a:solidFill>
                <a:latin typeface="Arial" panose="020B0604020202020204" pitchFamily="34" charset="0"/>
                <a:ea typeface="Calibri" panose="020F0502020204030204" pitchFamily="34" charset="0"/>
              </a:rPr>
              <a:t>Super</a:t>
            </a:r>
            <a:r>
              <a:rPr lang="ru-RU" sz="1600" dirty="0">
                <a:solidFill>
                  <a:srgbClr val="333333"/>
                </a:solidFill>
                <a:latin typeface="Arial" panose="020B0604020202020204" pitchFamily="34" charset="0"/>
                <a:ea typeface="Calibri" panose="020F0502020204030204" pitchFamily="34" charset="0"/>
              </a:rPr>
              <a:t> </a:t>
            </a:r>
            <a:r>
              <a:rPr lang="ru-RU" sz="1600" dirty="0" err="1">
                <a:solidFill>
                  <a:srgbClr val="333333"/>
                </a:solidFill>
                <a:latin typeface="Arial" panose="020B0604020202020204" pitchFamily="34" charset="0"/>
                <a:ea typeface="Calibri" panose="020F0502020204030204" pitchFamily="34" charset="0"/>
              </a:rPr>
              <a:t>jump</a:t>
            </a:r>
            <a:r>
              <a:rPr lang="ru-RU" sz="1600" dirty="0">
                <a:solidFill>
                  <a:srgbClr val="333333"/>
                </a:solidFill>
                <a:latin typeface="Arial" panose="020B0604020202020204" pitchFamily="34" charset="0"/>
                <a:ea typeface="Calibri" panose="020F0502020204030204" pitchFamily="34" charset="0"/>
              </a:rPr>
              <a:t> — это гимнастика для ума и хорошего настроения.</a:t>
            </a:r>
            <a:endParaRPr lang="en-US" sz="1600" dirty="0">
              <a:solidFill>
                <a:srgbClr val="333333"/>
              </a:solidFill>
              <a:latin typeface="Arial" panose="020B0604020202020204" pitchFamily="34" charset="0"/>
              <a:ea typeface="Calibri" panose="020F0502020204030204" pitchFamily="34" charset="0"/>
            </a:endParaRPr>
          </a:p>
          <a:p>
            <a:endParaRPr lang="ru-RU" sz="1600" dirty="0">
              <a:solidFill>
                <a:srgbClr val="333333"/>
              </a:solidFill>
              <a:latin typeface="Arial" panose="020B0604020202020204" pitchFamily="34" charset="0"/>
              <a:ea typeface="Calibri" panose="020F0502020204030204" pitchFamily="34" charset="0"/>
            </a:endParaRPr>
          </a:p>
          <a:p>
            <a:r>
              <a:rPr lang="ru-RU" sz="1600" dirty="0" err="1">
                <a:solidFill>
                  <a:srgbClr val="333333"/>
                </a:solidFill>
                <a:latin typeface="Arial" panose="020B0604020202020204" pitchFamily="34" charset="0"/>
                <a:ea typeface="Calibri" panose="020F0502020204030204" pitchFamily="34" charset="0"/>
              </a:rPr>
              <a:t>Super</a:t>
            </a:r>
            <a:r>
              <a:rPr lang="ru-RU" sz="1600" dirty="0">
                <a:solidFill>
                  <a:srgbClr val="333333"/>
                </a:solidFill>
                <a:latin typeface="Arial" panose="020B0604020202020204" pitchFamily="34" charset="0"/>
                <a:ea typeface="Calibri" panose="020F0502020204030204" pitchFamily="34" charset="0"/>
              </a:rPr>
              <a:t> </a:t>
            </a:r>
            <a:r>
              <a:rPr lang="ru-RU" sz="1600" dirty="0" err="1">
                <a:solidFill>
                  <a:srgbClr val="333333"/>
                </a:solidFill>
                <a:latin typeface="Arial" panose="020B0604020202020204" pitchFamily="34" charset="0"/>
                <a:ea typeface="Calibri" panose="020F0502020204030204" pitchFamily="34" charset="0"/>
              </a:rPr>
              <a:t>jump</a:t>
            </a:r>
            <a:r>
              <a:rPr lang="ru-RU" sz="1600" dirty="0">
                <a:solidFill>
                  <a:srgbClr val="333333"/>
                </a:solidFill>
                <a:latin typeface="Arial" panose="020B0604020202020204" pitchFamily="34" charset="0"/>
                <a:ea typeface="Calibri" panose="020F0502020204030204" pitchFamily="34" charset="0"/>
              </a:rPr>
              <a:t> — это практическая школа, помогающая людям в повседневной жизни максимально раскрыть свой потенциал и добиваться больших успехов.</a:t>
            </a:r>
            <a:endParaRPr lang="en-US" sz="1600" dirty="0">
              <a:solidFill>
                <a:srgbClr val="333333"/>
              </a:solidFill>
              <a:latin typeface="Arial" panose="020B0604020202020204" pitchFamily="34" charset="0"/>
              <a:ea typeface="Calibri" panose="020F0502020204030204" pitchFamily="34" charset="0"/>
            </a:endParaRPr>
          </a:p>
          <a:p>
            <a:endParaRPr lang="ru-RU" sz="1600" dirty="0">
              <a:solidFill>
                <a:srgbClr val="333333"/>
              </a:solidFill>
              <a:latin typeface="Arial" panose="020B0604020202020204" pitchFamily="34" charset="0"/>
              <a:ea typeface="Calibri" panose="020F0502020204030204" pitchFamily="34" charset="0"/>
            </a:endParaRPr>
          </a:p>
          <a:p>
            <a:r>
              <a:rPr lang="ru-RU" sz="1600" dirty="0" err="1">
                <a:solidFill>
                  <a:srgbClr val="333333"/>
                </a:solidFill>
                <a:latin typeface="Arial" panose="020B0604020202020204" pitchFamily="34" charset="0"/>
                <a:ea typeface="Calibri" panose="020F0502020204030204" pitchFamily="34" charset="0"/>
              </a:rPr>
              <a:t>Super</a:t>
            </a:r>
            <a:r>
              <a:rPr lang="ru-RU" sz="1600" dirty="0">
                <a:solidFill>
                  <a:srgbClr val="333333"/>
                </a:solidFill>
                <a:latin typeface="Arial" panose="020B0604020202020204" pitchFamily="34" charset="0"/>
                <a:ea typeface="Calibri" panose="020F0502020204030204" pitchFamily="34" charset="0"/>
              </a:rPr>
              <a:t> </a:t>
            </a:r>
            <a:r>
              <a:rPr lang="ru-RU" sz="1600" dirty="0" err="1">
                <a:solidFill>
                  <a:srgbClr val="333333"/>
                </a:solidFill>
                <a:latin typeface="Arial" panose="020B0604020202020204" pitchFamily="34" charset="0"/>
                <a:ea typeface="Calibri" panose="020F0502020204030204" pitchFamily="34" charset="0"/>
              </a:rPr>
              <a:t>jump</a:t>
            </a:r>
            <a:r>
              <a:rPr lang="ru-RU" sz="1600" dirty="0">
                <a:solidFill>
                  <a:srgbClr val="333333"/>
                </a:solidFill>
                <a:latin typeface="Arial" panose="020B0604020202020204" pitchFamily="34" charset="0"/>
                <a:ea typeface="Calibri" panose="020F0502020204030204" pitchFamily="34" charset="0"/>
              </a:rPr>
              <a:t> — это зарядное устройство позитивной энергии.</a:t>
            </a:r>
            <a:endParaRPr lang="en-US" sz="1600" dirty="0">
              <a:solidFill>
                <a:srgbClr val="333333"/>
              </a:solidFill>
              <a:latin typeface="Arial" panose="020B0604020202020204" pitchFamily="34" charset="0"/>
              <a:ea typeface="Calibri" panose="020F0502020204030204" pitchFamily="34" charset="0"/>
            </a:endParaRPr>
          </a:p>
          <a:p>
            <a:endParaRPr lang="ru-RU" sz="1600" dirty="0">
              <a:solidFill>
                <a:srgbClr val="333333"/>
              </a:solidFill>
              <a:latin typeface="Arial" panose="020B0604020202020204" pitchFamily="34" charset="0"/>
              <a:ea typeface="Calibri" panose="020F0502020204030204" pitchFamily="34" charset="0"/>
            </a:endParaRPr>
          </a:p>
          <a:p>
            <a:r>
              <a:rPr lang="ru-RU" sz="1600" dirty="0" err="1">
                <a:solidFill>
                  <a:srgbClr val="333333"/>
                </a:solidFill>
                <a:latin typeface="Arial" panose="020B0604020202020204" pitchFamily="34" charset="0"/>
                <a:ea typeface="Calibri" panose="020F0502020204030204" pitchFamily="34" charset="0"/>
              </a:rPr>
              <a:t>Super</a:t>
            </a:r>
            <a:r>
              <a:rPr lang="ru-RU" sz="1600" dirty="0">
                <a:solidFill>
                  <a:srgbClr val="333333"/>
                </a:solidFill>
                <a:latin typeface="Arial" panose="020B0604020202020204" pitchFamily="34" charset="0"/>
                <a:ea typeface="Calibri" panose="020F0502020204030204" pitchFamily="34" charset="0"/>
              </a:rPr>
              <a:t> </a:t>
            </a:r>
            <a:r>
              <a:rPr lang="ru-RU" sz="1600" dirty="0" err="1">
                <a:solidFill>
                  <a:srgbClr val="333333"/>
                </a:solidFill>
                <a:latin typeface="Arial" panose="020B0604020202020204" pitchFamily="34" charset="0"/>
                <a:ea typeface="Calibri" panose="020F0502020204030204" pitchFamily="34" charset="0"/>
              </a:rPr>
              <a:t>jump</a:t>
            </a:r>
            <a:r>
              <a:rPr lang="ru-RU" sz="1600" dirty="0">
                <a:solidFill>
                  <a:srgbClr val="333333"/>
                </a:solidFill>
                <a:latin typeface="Arial" panose="020B0604020202020204" pitchFamily="34" charset="0"/>
                <a:ea typeface="Calibri" panose="020F0502020204030204" pitchFamily="34" charset="0"/>
              </a:rPr>
              <a:t> — это путь развития человека длинною в жизнь.</a:t>
            </a:r>
            <a:endParaRPr lang="en-US" sz="1600" dirty="0">
              <a:solidFill>
                <a:srgbClr val="333333"/>
              </a:solidFill>
              <a:latin typeface="Arial" panose="020B0604020202020204" pitchFamily="34" charset="0"/>
              <a:ea typeface="Calibri" panose="020F0502020204030204" pitchFamily="34" charset="0"/>
            </a:endParaRPr>
          </a:p>
          <a:p>
            <a:endParaRPr lang="ru-RU" sz="1600" dirty="0">
              <a:solidFill>
                <a:srgbClr val="333333"/>
              </a:solidFill>
              <a:latin typeface="Arial" panose="020B0604020202020204" pitchFamily="34" charset="0"/>
              <a:ea typeface="Calibri" panose="020F0502020204030204" pitchFamily="34" charset="0"/>
            </a:endParaRPr>
          </a:p>
          <a:p>
            <a:r>
              <a:rPr lang="ru-RU" sz="1600" dirty="0" err="1">
                <a:solidFill>
                  <a:srgbClr val="333333"/>
                </a:solidFill>
                <a:latin typeface="Arial" panose="020B0604020202020204" pitchFamily="34" charset="0"/>
                <a:ea typeface="Calibri" panose="020F0502020204030204" pitchFamily="34" charset="0"/>
              </a:rPr>
              <a:t>Super</a:t>
            </a:r>
            <a:r>
              <a:rPr lang="ru-RU" sz="1600" dirty="0">
                <a:solidFill>
                  <a:srgbClr val="333333"/>
                </a:solidFill>
                <a:latin typeface="Arial" panose="020B0604020202020204" pitchFamily="34" charset="0"/>
                <a:ea typeface="Calibri" panose="020F0502020204030204" pitchFamily="34" charset="0"/>
              </a:rPr>
              <a:t> </a:t>
            </a:r>
            <a:r>
              <a:rPr lang="ru-RU" sz="1600" dirty="0" err="1">
                <a:solidFill>
                  <a:srgbClr val="333333"/>
                </a:solidFill>
                <a:latin typeface="Arial" panose="020B0604020202020204" pitchFamily="34" charset="0"/>
                <a:ea typeface="Calibri" panose="020F0502020204030204" pitchFamily="34" charset="0"/>
              </a:rPr>
              <a:t>jump</a:t>
            </a:r>
            <a:r>
              <a:rPr lang="ru-RU" sz="1600" dirty="0">
                <a:solidFill>
                  <a:srgbClr val="333333"/>
                </a:solidFill>
                <a:latin typeface="Arial" panose="020B0604020202020204" pitchFamily="34" charset="0"/>
                <a:ea typeface="Calibri" panose="020F0502020204030204" pitchFamily="34" charset="0"/>
              </a:rPr>
              <a:t> — это новая многомиллиардная индустрия, открывающая безграничные возможности.</a:t>
            </a:r>
            <a:br>
              <a:rPr lang="ru-RU" sz="1600" dirty="0">
                <a:solidFill>
                  <a:srgbClr val="333333"/>
                </a:solidFill>
                <a:latin typeface="Arial" panose="020B0604020202020204" pitchFamily="34" charset="0"/>
                <a:ea typeface="Calibri" panose="020F0502020204030204" pitchFamily="34" charset="0"/>
              </a:rPr>
            </a:br>
            <a:endParaRPr lang="ru-RU" sz="1600" dirty="0"/>
          </a:p>
        </p:txBody>
      </p:sp>
      <p:pic>
        <p:nvPicPr>
          <p:cNvPr id="5" name="Рисунок 4">
            <a:extLst>
              <a:ext uri="{FF2B5EF4-FFF2-40B4-BE49-F238E27FC236}">
                <a16:creationId xmlns:a16="http://schemas.microsoft.com/office/drawing/2014/main" id="{F7B526B1-B598-412A-A765-2D64BA8D9CFC}"/>
              </a:ext>
            </a:extLst>
          </p:cNvPr>
          <p:cNvPicPr>
            <a:picLocks noChangeAspect="1"/>
          </p:cNvPicPr>
          <p:nvPr/>
        </p:nvPicPr>
        <p:blipFill>
          <a:blip r:embed="rId3"/>
          <a:stretch>
            <a:fillRect/>
          </a:stretch>
        </p:blipFill>
        <p:spPr>
          <a:xfrm>
            <a:off x="6666745" y="164726"/>
            <a:ext cx="2196267" cy="4508126"/>
          </a:xfrm>
          <a:prstGeom prst="rect">
            <a:avLst/>
          </a:prstGeom>
        </p:spPr>
      </p:pic>
    </p:spTree>
    <p:extLst>
      <p:ext uri="{BB962C8B-B14F-4D97-AF65-F5344CB8AC3E}">
        <p14:creationId xmlns:p14="http://schemas.microsoft.com/office/powerpoint/2010/main" val="2813051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Slide Number Placeholder 4"/>
          <p:cNvSpPr>
            <a:spLocks noGrp="1"/>
          </p:cNvSpPr>
          <p:nvPr>
            <p:ph type="sldNum" sz="quarter" idx="12"/>
          </p:nvPr>
        </p:nvSpPr>
        <p:spPr bwMode="auto">
          <a:xfrm>
            <a:off x="8520113" y="4691063"/>
            <a:ext cx="254000" cy="273050"/>
          </a:xfrm>
          <a:noFill/>
          <a:ln>
            <a:miter lim="800000"/>
            <a:headEnd/>
            <a:tailEnd/>
          </a:ln>
        </p:spPr>
        <p:txBody>
          <a:bodyPr wrap="square" numCol="1" anchorCtr="0" compatLnSpc="1">
            <a:prstTxWarp prst="textNoShape">
              <a:avLst/>
            </a:prstTxWarp>
          </a:bodyPr>
          <a:lstStyle/>
          <a:p>
            <a:pPr algn="ctr" fontAlgn="base">
              <a:spcBef>
                <a:spcPct val="0"/>
              </a:spcBef>
              <a:spcAft>
                <a:spcPct val="0"/>
              </a:spcAft>
            </a:pPr>
            <a:fld id="{409DF8BF-8DE7-413C-8755-7653674AF6A7}" type="slidenum">
              <a:rPr lang="en-US" smtClean="0">
                <a:solidFill>
                  <a:srgbClr val="FFFFFF"/>
                </a:solidFill>
                <a:latin typeface="Trebuchet MS" pitchFamily="34" charset="0"/>
                <a:cs typeface="Arial" charset="0"/>
              </a:rPr>
              <a:pPr algn="ctr" fontAlgn="base">
                <a:spcBef>
                  <a:spcPct val="0"/>
                </a:spcBef>
                <a:spcAft>
                  <a:spcPct val="0"/>
                </a:spcAft>
              </a:pPr>
              <a:t>71</a:t>
            </a:fld>
            <a:endParaRPr lang="en-US">
              <a:solidFill>
                <a:srgbClr val="FFFFFF"/>
              </a:solidFill>
              <a:latin typeface="Trebuchet MS" pitchFamily="34" charset="0"/>
              <a:cs typeface="Arial" charset="0"/>
            </a:endParaRPr>
          </a:p>
        </p:txBody>
      </p:sp>
      <p:sp>
        <p:nvSpPr>
          <p:cNvPr id="3" name="Прямоугольник 2">
            <a:extLst>
              <a:ext uri="{FF2B5EF4-FFF2-40B4-BE49-F238E27FC236}">
                <a16:creationId xmlns:a16="http://schemas.microsoft.com/office/drawing/2014/main" id="{B3B71D3C-6A3E-4C0D-9B2E-48BFF7848DD3}"/>
              </a:ext>
            </a:extLst>
          </p:cNvPr>
          <p:cNvSpPr/>
          <p:nvPr/>
        </p:nvSpPr>
        <p:spPr>
          <a:xfrm>
            <a:off x="215151" y="53790"/>
            <a:ext cx="6145307" cy="4116768"/>
          </a:xfrm>
          <a:prstGeom prst="rect">
            <a:avLst/>
          </a:prstGeom>
        </p:spPr>
        <p:txBody>
          <a:bodyPr wrap="square">
            <a:spAutoFit/>
          </a:bodyPr>
          <a:lstStyle/>
          <a:p>
            <a:pPr>
              <a:lnSpc>
                <a:spcPct val="150000"/>
              </a:lnSpc>
            </a:pPr>
            <a:endParaRPr lang="ru-RU" sz="1600" b="1" dirty="0"/>
          </a:p>
          <a:p>
            <a:pPr>
              <a:lnSpc>
                <a:spcPct val="150000"/>
              </a:lnSpc>
            </a:pPr>
            <a:r>
              <a:rPr lang="ru-RU" sz="1600" b="1" dirty="0"/>
              <a:t>Через </a:t>
            </a:r>
            <a:r>
              <a:rPr lang="ru-RU" sz="1600" b="1" dirty="0" err="1"/>
              <a:t>Super</a:t>
            </a:r>
            <a:r>
              <a:rPr lang="ru-RU" sz="1600" b="1" dirty="0"/>
              <a:t> </a:t>
            </a:r>
            <a:r>
              <a:rPr lang="ru-RU" sz="1600" b="1" dirty="0" err="1"/>
              <a:t>jump</a:t>
            </a:r>
            <a:r>
              <a:rPr lang="ru-RU" sz="1600" b="1" dirty="0"/>
              <a:t> превращаем человека </a:t>
            </a:r>
          </a:p>
          <a:p>
            <a:pPr>
              <a:lnSpc>
                <a:spcPct val="150000"/>
              </a:lnSpc>
            </a:pPr>
            <a:r>
              <a:rPr lang="ru-RU" sz="1600" b="1" dirty="0"/>
              <a:t>«покупающего» в человека «развивающегося»</a:t>
            </a:r>
            <a:br>
              <a:rPr lang="ru-RU" sz="1600" b="1" dirty="0"/>
            </a:br>
            <a:r>
              <a:rPr lang="ru-RU" sz="1600" b="1" dirty="0"/>
              <a:t>К</a:t>
            </a:r>
            <a:r>
              <a:rPr lang="ru-RU" sz="1600" dirty="0"/>
              <a:t>ак это происходит на практике? Как только </a:t>
            </a:r>
            <a:r>
              <a:rPr lang="ru-RU" sz="1600" dirty="0" err="1"/>
              <a:t>взрослыи</a:t>
            </a:r>
            <a:r>
              <a:rPr lang="ru-RU" sz="1600" dirty="0"/>
              <a:t>̆ ученик </a:t>
            </a:r>
            <a:r>
              <a:rPr lang="ru-RU" sz="1600" dirty="0" err="1"/>
              <a:t>Super</a:t>
            </a:r>
            <a:r>
              <a:rPr lang="ru-RU" sz="1600" dirty="0"/>
              <a:t> </a:t>
            </a:r>
            <a:r>
              <a:rPr lang="ru-RU" sz="1600" dirty="0" err="1"/>
              <a:t>Jump</a:t>
            </a:r>
            <a:r>
              <a:rPr lang="ru-RU" sz="1600" dirty="0"/>
              <a:t> начинает по кругу выполнять 8 упражнений, у него как у генератора начинает вырабатываться огромное количество </a:t>
            </a:r>
            <a:r>
              <a:rPr lang="ru-RU" sz="1600" dirty="0" err="1"/>
              <a:t>позитивнои</a:t>
            </a:r>
            <a:r>
              <a:rPr lang="ru-RU" sz="1600" dirty="0"/>
              <a:t>̆ энергии. Удовольствие, которое он получает от развития, больше, чем удовольствие от покупок. </a:t>
            </a:r>
            <a:r>
              <a:rPr lang="ru-RU" sz="1600" b="1" dirty="0"/>
              <a:t>Так человек </a:t>
            </a:r>
            <a:r>
              <a:rPr lang="ru-RU" sz="1600" b="1" dirty="0" err="1"/>
              <a:t>покупающии</a:t>
            </a:r>
            <a:r>
              <a:rPr lang="ru-RU" sz="1600" b="1" dirty="0"/>
              <a:t>̆ превращается в генератор счастья. Главное, он становится хозяином своего счастья, </a:t>
            </a:r>
            <a:r>
              <a:rPr lang="ru-RU" sz="1600" dirty="0"/>
              <a:t>которое у него при помощи рекламы фальшивых ценностей̆ отняли корпорации.</a:t>
            </a:r>
          </a:p>
        </p:txBody>
      </p:sp>
      <p:sp>
        <p:nvSpPr>
          <p:cNvPr id="2" name="Прямоугольник 1">
            <a:extLst>
              <a:ext uri="{FF2B5EF4-FFF2-40B4-BE49-F238E27FC236}">
                <a16:creationId xmlns:a16="http://schemas.microsoft.com/office/drawing/2014/main" id="{E836E07F-5E1C-4EEB-B6F2-07BCF863E94C}"/>
              </a:ext>
            </a:extLst>
          </p:cNvPr>
          <p:cNvSpPr/>
          <p:nvPr/>
        </p:nvSpPr>
        <p:spPr>
          <a:xfrm>
            <a:off x="215152" y="342900"/>
            <a:ext cx="8189259" cy="369332"/>
          </a:xfrm>
          <a:prstGeom prst="rect">
            <a:avLst/>
          </a:prstGeom>
        </p:spPr>
        <p:txBody>
          <a:bodyPr wrap="square">
            <a:spAutoFit/>
          </a:bodyPr>
          <a:lstStyle/>
          <a:p>
            <a:endParaRPr lang="ru-RU" dirty="0"/>
          </a:p>
        </p:txBody>
      </p:sp>
      <p:pic>
        <p:nvPicPr>
          <p:cNvPr id="5" name="Рисунок 4">
            <a:extLst>
              <a:ext uri="{FF2B5EF4-FFF2-40B4-BE49-F238E27FC236}">
                <a16:creationId xmlns:a16="http://schemas.microsoft.com/office/drawing/2014/main" id="{E0AE4DF4-4EA9-4CEE-927E-E1A18A0FDA93}"/>
              </a:ext>
            </a:extLst>
          </p:cNvPr>
          <p:cNvPicPr>
            <a:picLocks noChangeAspect="1"/>
          </p:cNvPicPr>
          <p:nvPr/>
        </p:nvPicPr>
        <p:blipFill>
          <a:blip r:embed="rId3"/>
          <a:stretch>
            <a:fillRect/>
          </a:stretch>
        </p:blipFill>
        <p:spPr>
          <a:xfrm>
            <a:off x="6627475" y="57150"/>
            <a:ext cx="2355159" cy="5029199"/>
          </a:xfrm>
          <a:prstGeom prst="rect">
            <a:avLst/>
          </a:prstGeom>
        </p:spPr>
      </p:pic>
      <p:sp>
        <p:nvSpPr>
          <p:cNvPr id="4" name="Прямоугольник 3">
            <a:extLst>
              <a:ext uri="{FF2B5EF4-FFF2-40B4-BE49-F238E27FC236}">
                <a16:creationId xmlns:a16="http://schemas.microsoft.com/office/drawing/2014/main" id="{A100817E-79F1-409F-B169-7328CD18AA95}"/>
              </a:ext>
            </a:extLst>
          </p:cNvPr>
          <p:cNvSpPr/>
          <p:nvPr/>
        </p:nvSpPr>
        <p:spPr>
          <a:xfrm>
            <a:off x="0" y="4532451"/>
            <a:ext cx="6627475" cy="523220"/>
          </a:xfrm>
          <a:prstGeom prst="rect">
            <a:avLst/>
          </a:prstGeom>
        </p:spPr>
        <p:txBody>
          <a:bodyPr wrap="square">
            <a:spAutoFit/>
          </a:bodyPr>
          <a:lstStyle/>
          <a:p>
            <a:pPr algn="ctr"/>
            <a:r>
              <a:rPr lang="ru-RU" sz="1600" b="1" dirty="0">
                <a:solidFill>
                  <a:srgbClr val="FF0000"/>
                </a:solidFill>
                <a:latin typeface="Arial" panose="020B0604020202020204" pitchFamily="34" charset="0"/>
              </a:rPr>
              <a:t>"НЕТ ПУТИ К СЧАСТЬЮ, СЧАСТЬЕ - ЭТО ПУТЬ"</a:t>
            </a:r>
          </a:p>
          <a:p>
            <a:pPr algn="r"/>
            <a:r>
              <a:rPr lang="ru-RU" sz="1200" b="1" dirty="0">
                <a:solidFill>
                  <a:srgbClr val="FF0000"/>
                </a:solidFill>
                <a:latin typeface="Arial" panose="020B0604020202020204" pitchFamily="34" charset="0"/>
              </a:rPr>
              <a:t>Гаутама Будда</a:t>
            </a:r>
            <a:endParaRPr lang="ru-RU" sz="1200" dirty="0"/>
          </a:p>
        </p:txBody>
      </p:sp>
    </p:spTree>
    <p:extLst>
      <p:ext uri="{BB962C8B-B14F-4D97-AF65-F5344CB8AC3E}">
        <p14:creationId xmlns:p14="http://schemas.microsoft.com/office/powerpoint/2010/main" val="26668957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Slide Number Placeholder 4"/>
          <p:cNvSpPr>
            <a:spLocks noGrp="1"/>
          </p:cNvSpPr>
          <p:nvPr>
            <p:ph type="sldNum" sz="quarter" idx="12"/>
          </p:nvPr>
        </p:nvSpPr>
        <p:spPr bwMode="auto">
          <a:xfrm>
            <a:off x="8520113" y="4691063"/>
            <a:ext cx="254000" cy="273050"/>
          </a:xfrm>
          <a:noFill/>
          <a:ln>
            <a:miter lim="800000"/>
            <a:headEnd/>
            <a:tailEnd/>
          </a:ln>
        </p:spPr>
        <p:txBody>
          <a:bodyPr wrap="square" numCol="1" anchorCtr="0" compatLnSpc="1">
            <a:prstTxWarp prst="textNoShape">
              <a:avLst/>
            </a:prstTxWarp>
          </a:bodyPr>
          <a:lstStyle/>
          <a:p>
            <a:pPr algn="ctr" fontAlgn="base">
              <a:spcBef>
                <a:spcPct val="0"/>
              </a:spcBef>
              <a:spcAft>
                <a:spcPct val="0"/>
              </a:spcAft>
            </a:pPr>
            <a:fld id="{409DF8BF-8DE7-413C-8755-7653674AF6A7}" type="slidenum">
              <a:rPr lang="en-US" smtClean="0">
                <a:solidFill>
                  <a:srgbClr val="FFFFFF"/>
                </a:solidFill>
                <a:latin typeface="Trebuchet MS" pitchFamily="34" charset="0"/>
                <a:cs typeface="Arial" charset="0"/>
              </a:rPr>
              <a:pPr algn="ctr" fontAlgn="base">
                <a:spcBef>
                  <a:spcPct val="0"/>
                </a:spcBef>
                <a:spcAft>
                  <a:spcPct val="0"/>
                </a:spcAft>
              </a:pPr>
              <a:t>72</a:t>
            </a:fld>
            <a:endParaRPr lang="en-US">
              <a:solidFill>
                <a:srgbClr val="FFFFFF"/>
              </a:solidFill>
              <a:latin typeface="Trebuchet MS" pitchFamily="34" charset="0"/>
              <a:cs typeface="Arial" charset="0"/>
            </a:endParaRPr>
          </a:p>
        </p:txBody>
      </p:sp>
      <p:sp>
        <p:nvSpPr>
          <p:cNvPr id="2" name="Прямоугольник 1">
            <a:extLst>
              <a:ext uri="{FF2B5EF4-FFF2-40B4-BE49-F238E27FC236}">
                <a16:creationId xmlns:a16="http://schemas.microsoft.com/office/drawing/2014/main" id="{E836E07F-5E1C-4EEB-B6F2-07BCF863E94C}"/>
              </a:ext>
            </a:extLst>
          </p:cNvPr>
          <p:cNvSpPr/>
          <p:nvPr/>
        </p:nvSpPr>
        <p:spPr>
          <a:xfrm>
            <a:off x="215152" y="342900"/>
            <a:ext cx="8189259" cy="369332"/>
          </a:xfrm>
          <a:prstGeom prst="rect">
            <a:avLst/>
          </a:prstGeom>
        </p:spPr>
        <p:txBody>
          <a:bodyPr wrap="square">
            <a:spAutoFit/>
          </a:bodyPr>
          <a:lstStyle/>
          <a:p>
            <a:endParaRPr lang="ru-RU" dirty="0"/>
          </a:p>
        </p:txBody>
      </p:sp>
      <p:pic>
        <p:nvPicPr>
          <p:cNvPr id="6" name="Рисунок 5">
            <a:extLst>
              <a:ext uri="{FF2B5EF4-FFF2-40B4-BE49-F238E27FC236}">
                <a16:creationId xmlns:a16="http://schemas.microsoft.com/office/drawing/2014/main" id="{D252F294-6838-433E-AE50-C116AD649E29}"/>
              </a:ext>
            </a:extLst>
          </p:cNvPr>
          <p:cNvPicPr>
            <a:picLocks noChangeAspect="1"/>
          </p:cNvPicPr>
          <p:nvPr/>
        </p:nvPicPr>
        <p:blipFill>
          <a:blip r:embed="rId3"/>
          <a:stretch>
            <a:fillRect/>
          </a:stretch>
        </p:blipFill>
        <p:spPr>
          <a:xfrm>
            <a:off x="66825" y="0"/>
            <a:ext cx="2595785" cy="5142868"/>
          </a:xfrm>
          <a:prstGeom prst="rect">
            <a:avLst/>
          </a:prstGeom>
        </p:spPr>
      </p:pic>
      <p:pic>
        <p:nvPicPr>
          <p:cNvPr id="8" name="Рисунок 7">
            <a:extLst>
              <a:ext uri="{FF2B5EF4-FFF2-40B4-BE49-F238E27FC236}">
                <a16:creationId xmlns:a16="http://schemas.microsoft.com/office/drawing/2014/main" id="{D506AB5F-2C8A-4164-878D-3E231E160757}"/>
              </a:ext>
            </a:extLst>
          </p:cNvPr>
          <p:cNvPicPr>
            <a:picLocks noChangeAspect="1"/>
          </p:cNvPicPr>
          <p:nvPr/>
        </p:nvPicPr>
        <p:blipFill>
          <a:blip r:embed="rId4"/>
          <a:stretch>
            <a:fillRect/>
          </a:stretch>
        </p:blipFill>
        <p:spPr>
          <a:xfrm>
            <a:off x="3011888" y="-632"/>
            <a:ext cx="2595785" cy="5143500"/>
          </a:xfrm>
          <a:prstGeom prst="rect">
            <a:avLst/>
          </a:prstGeom>
        </p:spPr>
      </p:pic>
      <p:pic>
        <p:nvPicPr>
          <p:cNvPr id="10" name="Рисунок 9">
            <a:extLst>
              <a:ext uri="{FF2B5EF4-FFF2-40B4-BE49-F238E27FC236}">
                <a16:creationId xmlns:a16="http://schemas.microsoft.com/office/drawing/2014/main" id="{F09022E8-F526-4164-838E-211FCE1F5668}"/>
              </a:ext>
            </a:extLst>
          </p:cNvPr>
          <p:cNvPicPr>
            <a:picLocks noChangeAspect="1"/>
          </p:cNvPicPr>
          <p:nvPr/>
        </p:nvPicPr>
        <p:blipFill>
          <a:blip r:embed="rId5"/>
          <a:stretch>
            <a:fillRect/>
          </a:stretch>
        </p:blipFill>
        <p:spPr>
          <a:xfrm>
            <a:off x="6127019" y="-632"/>
            <a:ext cx="2647094" cy="5143500"/>
          </a:xfrm>
          <a:prstGeom prst="rect">
            <a:avLst/>
          </a:prstGeom>
        </p:spPr>
      </p:pic>
    </p:spTree>
    <p:extLst>
      <p:ext uri="{BB962C8B-B14F-4D97-AF65-F5344CB8AC3E}">
        <p14:creationId xmlns:p14="http://schemas.microsoft.com/office/powerpoint/2010/main" val="26602631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Slide Number Placeholder 4"/>
          <p:cNvSpPr>
            <a:spLocks noGrp="1"/>
          </p:cNvSpPr>
          <p:nvPr>
            <p:ph type="sldNum" sz="quarter" idx="12"/>
          </p:nvPr>
        </p:nvSpPr>
        <p:spPr bwMode="auto">
          <a:xfrm>
            <a:off x="8520113" y="4691063"/>
            <a:ext cx="254000" cy="273050"/>
          </a:xfrm>
          <a:noFill/>
          <a:ln>
            <a:miter lim="800000"/>
            <a:headEnd/>
            <a:tailEnd/>
          </a:ln>
        </p:spPr>
        <p:txBody>
          <a:bodyPr wrap="square" numCol="1" anchorCtr="0" compatLnSpc="1">
            <a:prstTxWarp prst="textNoShape">
              <a:avLst/>
            </a:prstTxWarp>
          </a:bodyPr>
          <a:lstStyle/>
          <a:p>
            <a:pPr algn="ctr" fontAlgn="base">
              <a:spcBef>
                <a:spcPct val="0"/>
              </a:spcBef>
              <a:spcAft>
                <a:spcPct val="0"/>
              </a:spcAft>
            </a:pPr>
            <a:fld id="{409DF8BF-8DE7-413C-8755-7653674AF6A7}" type="slidenum">
              <a:rPr lang="en-US" smtClean="0">
                <a:solidFill>
                  <a:srgbClr val="FFFFFF"/>
                </a:solidFill>
                <a:latin typeface="Trebuchet MS" pitchFamily="34" charset="0"/>
                <a:cs typeface="Arial" charset="0"/>
              </a:rPr>
              <a:pPr algn="ctr" fontAlgn="base">
                <a:spcBef>
                  <a:spcPct val="0"/>
                </a:spcBef>
                <a:spcAft>
                  <a:spcPct val="0"/>
                </a:spcAft>
              </a:pPr>
              <a:t>73</a:t>
            </a:fld>
            <a:endParaRPr lang="en-US">
              <a:solidFill>
                <a:srgbClr val="FFFFFF"/>
              </a:solidFill>
              <a:latin typeface="Trebuchet MS" pitchFamily="34" charset="0"/>
              <a:cs typeface="Arial" charset="0"/>
            </a:endParaRPr>
          </a:p>
        </p:txBody>
      </p:sp>
      <p:sp>
        <p:nvSpPr>
          <p:cNvPr id="2" name="Прямоугольник 1">
            <a:extLst>
              <a:ext uri="{FF2B5EF4-FFF2-40B4-BE49-F238E27FC236}">
                <a16:creationId xmlns:a16="http://schemas.microsoft.com/office/drawing/2014/main" id="{E836E07F-5E1C-4EEB-B6F2-07BCF863E94C}"/>
              </a:ext>
            </a:extLst>
          </p:cNvPr>
          <p:cNvSpPr/>
          <p:nvPr/>
        </p:nvSpPr>
        <p:spPr>
          <a:xfrm>
            <a:off x="215152" y="342900"/>
            <a:ext cx="8189259" cy="369332"/>
          </a:xfrm>
          <a:prstGeom prst="rect">
            <a:avLst/>
          </a:prstGeom>
        </p:spPr>
        <p:txBody>
          <a:bodyPr wrap="square">
            <a:spAutoFit/>
          </a:bodyPr>
          <a:lstStyle/>
          <a:p>
            <a:endParaRPr lang="ru-RU" dirty="0"/>
          </a:p>
        </p:txBody>
      </p:sp>
      <p:pic>
        <p:nvPicPr>
          <p:cNvPr id="4" name="Рисунок 3">
            <a:extLst>
              <a:ext uri="{FF2B5EF4-FFF2-40B4-BE49-F238E27FC236}">
                <a16:creationId xmlns:a16="http://schemas.microsoft.com/office/drawing/2014/main" id="{5D32DDAC-7DCB-43E9-B92D-A45EC7B40DDB}"/>
              </a:ext>
            </a:extLst>
          </p:cNvPr>
          <p:cNvPicPr>
            <a:picLocks noChangeAspect="1"/>
          </p:cNvPicPr>
          <p:nvPr/>
        </p:nvPicPr>
        <p:blipFill>
          <a:blip r:embed="rId3"/>
          <a:stretch>
            <a:fillRect/>
          </a:stretch>
        </p:blipFill>
        <p:spPr>
          <a:xfrm>
            <a:off x="2950189" y="510988"/>
            <a:ext cx="3243622" cy="3550023"/>
          </a:xfrm>
          <a:prstGeom prst="rect">
            <a:avLst/>
          </a:prstGeom>
        </p:spPr>
      </p:pic>
    </p:spTree>
    <p:extLst>
      <p:ext uri="{BB962C8B-B14F-4D97-AF65-F5344CB8AC3E}">
        <p14:creationId xmlns:p14="http://schemas.microsoft.com/office/powerpoint/2010/main" val="7728301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6483" y="480489"/>
            <a:ext cx="8647775" cy="552122"/>
          </a:xfrm>
        </p:spPr>
        <p:txBody>
          <a:bodyPr>
            <a:noAutofit/>
          </a:bodyPr>
          <a:lstStyle/>
          <a:p>
            <a:pPr algn="l"/>
            <a:br>
              <a:rPr lang="ru-RU" altLang="ru-RU" sz="2800" b="1" dirty="0"/>
            </a:br>
            <a:endParaRPr lang="en-US" sz="2800" b="1" dirty="0">
              <a:solidFill>
                <a:srgbClr val="0D62B2"/>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74</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38"/>
            <a:ext cx="9144000" cy="428548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8" name="Прямоугольник 7"/>
          <p:cNvSpPr/>
          <p:nvPr/>
        </p:nvSpPr>
        <p:spPr>
          <a:xfrm>
            <a:off x="84931" y="7937"/>
            <a:ext cx="8652669" cy="523220"/>
          </a:xfrm>
          <a:prstGeom prst="rect">
            <a:avLst/>
          </a:prstGeom>
        </p:spPr>
        <p:txBody>
          <a:bodyPr wrap="square">
            <a:spAutoFit/>
          </a:bodyPr>
          <a:lstStyle/>
          <a:p>
            <a:endParaRPr lang="ru-RU" sz="2800" b="1" dirty="0">
              <a:solidFill>
                <a:srgbClr val="00B0F0"/>
              </a:solidFill>
            </a:endParaRPr>
          </a:p>
        </p:txBody>
      </p:sp>
      <p:pic>
        <p:nvPicPr>
          <p:cNvPr id="24" name="Picture 5" descr="16e9db4a4f40e0cc74c21a7d5273508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828" y="94869"/>
            <a:ext cx="7994102" cy="4334637"/>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a:extLst>
              <a:ext uri="{FF2B5EF4-FFF2-40B4-BE49-F238E27FC236}">
                <a16:creationId xmlns:a16="http://schemas.microsoft.com/office/drawing/2014/main" id="{0B2FEDB5-6DD4-4000-AEAA-1B4F8C7937F0}"/>
              </a:ext>
            </a:extLst>
          </p:cNvPr>
          <p:cNvSpPr/>
          <p:nvPr/>
        </p:nvSpPr>
        <p:spPr>
          <a:xfrm>
            <a:off x="1" y="2387084"/>
            <a:ext cx="9143999" cy="646331"/>
          </a:xfrm>
          <a:prstGeom prst="rect">
            <a:avLst/>
          </a:prstGeom>
        </p:spPr>
        <p:txBody>
          <a:bodyPr wrap="square">
            <a:spAutoFit/>
          </a:bodyPr>
          <a:lstStyle/>
          <a:p>
            <a:pPr algn="ctr"/>
            <a:r>
              <a:rPr lang="ru-RU" sz="3600" b="1" dirty="0">
                <a:solidFill>
                  <a:srgbClr val="FF0000"/>
                </a:solidFill>
              </a:rPr>
              <a:t>Главная цель человека - это человек</a:t>
            </a:r>
          </a:p>
        </p:txBody>
      </p:sp>
    </p:spTree>
    <p:extLst>
      <p:ext uri="{BB962C8B-B14F-4D97-AF65-F5344CB8AC3E}">
        <p14:creationId xmlns:p14="http://schemas.microsoft.com/office/powerpoint/2010/main" val="3931065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lob.png"/>
          <p:cNvPicPr>
            <a:picLocks noChangeAspect="1"/>
          </p:cNvPicPr>
          <p:nvPr/>
        </p:nvPicPr>
        <p:blipFill rotWithShape="1">
          <a:blip r:embed="rId3">
            <a:extLst>
              <a:ext uri="{28A0092B-C50C-407E-A947-70E740481C1C}">
                <a14:useLocalDpi xmlns:a14="http://schemas.microsoft.com/office/drawing/2010/main" val="0"/>
              </a:ext>
            </a:extLst>
          </a:blip>
          <a:srcRect l="40765" t="20120"/>
          <a:stretch/>
        </p:blipFill>
        <p:spPr>
          <a:xfrm>
            <a:off x="0" y="0"/>
            <a:ext cx="5416434" cy="4108626"/>
          </a:xfrm>
          <a:prstGeom prst="rect">
            <a:avLst/>
          </a:prstGeom>
        </p:spPr>
      </p:pic>
      <p:pic>
        <p:nvPicPr>
          <p:cNvPr id="2" name="Picture 1" descr="cov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53634"/>
            <a:ext cx="9144000" cy="2900363"/>
          </a:xfrm>
          <a:prstGeom prst="rect">
            <a:avLst/>
          </a:prstGeom>
        </p:spPr>
      </p:pic>
      <p:sp>
        <p:nvSpPr>
          <p:cNvPr id="6" name="Title 1"/>
          <p:cNvSpPr txBox="1">
            <a:spLocks/>
          </p:cNvSpPr>
          <p:nvPr/>
        </p:nvSpPr>
        <p:spPr>
          <a:xfrm>
            <a:off x="2332074" y="2312504"/>
            <a:ext cx="7255644" cy="132993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ru-RU" sz="2600" b="1" spc="300" dirty="0">
              <a:solidFill>
                <a:schemeClr val="bg1"/>
              </a:solidFill>
              <a:latin typeface="Trebuchet MS"/>
              <a:cs typeface="Trebuchet MS"/>
            </a:endParaRPr>
          </a:p>
          <a:p>
            <a:pPr algn="l"/>
            <a:r>
              <a:rPr lang="ru-RU" sz="2600" b="1" spc="300" dirty="0">
                <a:solidFill>
                  <a:schemeClr val="bg1"/>
                </a:solidFill>
                <a:latin typeface="Trebuchet MS"/>
                <a:cs typeface="Trebuchet MS"/>
              </a:rPr>
              <a:t>СПАСИБО ЗА ВНИМАНИЕ!</a:t>
            </a:r>
            <a:endParaRPr lang="en-US" sz="2600" b="1" spc="300" dirty="0">
              <a:solidFill>
                <a:schemeClr val="bg1"/>
              </a:solidFill>
              <a:latin typeface="Trebuchet MS"/>
              <a:cs typeface="Trebuchet MS"/>
            </a:endParaRPr>
          </a:p>
        </p:txBody>
      </p:sp>
      <p:sp>
        <p:nvSpPr>
          <p:cNvPr id="7" name="Subtitle 2"/>
          <p:cNvSpPr txBox="1">
            <a:spLocks/>
          </p:cNvSpPr>
          <p:nvPr/>
        </p:nvSpPr>
        <p:spPr>
          <a:xfrm>
            <a:off x="2332074" y="3799893"/>
            <a:ext cx="6762307" cy="86925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ru-RU" sz="2200" dirty="0">
                <a:solidFill>
                  <a:schemeClr val="bg1"/>
                </a:solidFill>
                <a:latin typeface="Trebuchet MS"/>
                <a:cs typeface="Trebuchet MS"/>
              </a:rPr>
              <a:t> </a:t>
            </a:r>
            <a:endParaRPr lang="en-US" sz="2200" dirty="0">
              <a:solidFill>
                <a:schemeClr val="bg1"/>
              </a:solidFill>
              <a:latin typeface="Trebuchet MS"/>
              <a:cs typeface="Trebuchet MS"/>
            </a:endParaRPr>
          </a:p>
        </p:txBody>
      </p:sp>
      <p:sp>
        <p:nvSpPr>
          <p:cNvPr id="9" name="Subtitle 2"/>
          <p:cNvSpPr txBox="1">
            <a:spLocks/>
          </p:cNvSpPr>
          <p:nvPr/>
        </p:nvSpPr>
        <p:spPr>
          <a:xfrm>
            <a:off x="3072857" y="755780"/>
            <a:ext cx="4687154" cy="86925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ru-RU" sz="2200" dirty="0">
                <a:solidFill>
                  <a:schemeClr val="tx1">
                    <a:lumMod val="65000"/>
                    <a:lumOff val="35000"/>
                  </a:schemeClr>
                </a:solidFill>
                <a:latin typeface="Trebuchet MS"/>
                <a:cs typeface="Trebuchet MS"/>
              </a:rPr>
              <a:t>\</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863" y="4458634"/>
            <a:ext cx="2854712" cy="520993"/>
          </a:xfrm>
          <a:prstGeom prst="rect">
            <a:avLst/>
          </a:prstGeom>
        </p:spPr>
      </p:pic>
    </p:spTree>
    <p:extLst>
      <p:ext uri="{BB962C8B-B14F-4D97-AF65-F5344CB8AC3E}">
        <p14:creationId xmlns:p14="http://schemas.microsoft.com/office/powerpoint/2010/main" val="2123457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373" y="-269358"/>
            <a:ext cx="8871885" cy="1301969"/>
          </a:xfrm>
        </p:spPr>
        <p:txBody>
          <a:bodyPr>
            <a:noAutofit/>
          </a:bodyPr>
          <a:lstStyle/>
          <a:p>
            <a:pPr algn="l"/>
            <a:r>
              <a:rPr lang="ru-RU" sz="2800" b="1" dirty="0">
                <a:solidFill>
                  <a:srgbClr val="FF0000"/>
                </a:solidFill>
              </a:rPr>
              <a:t>Абиотические:</a:t>
            </a:r>
            <a:endParaRPr lang="en-US" sz="2800" b="1" dirty="0">
              <a:solidFill>
                <a:srgbClr val="FF0000"/>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8</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5004"/>
            <a:ext cx="9006695" cy="372809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Rectangle 8"/>
          <p:cNvSpPr/>
          <p:nvPr/>
        </p:nvSpPr>
        <p:spPr>
          <a:xfrm>
            <a:off x="52373" y="554925"/>
            <a:ext cx="5320122" cy="2930033"/>
          </a:xfrm>
          <a:prstGeom prst="rect">
            <a:avLst/>
          </a:prstGeom>
        </p:spPr>
        <p:txBody>
          <a:bodyPr wrap="square">
            <a:spAutoFit/>
          </a:bodyPr>
          <a:lstStyle/>
          <a:p>
            <a:pPr>
              <a:lnSpc>
                <a:spcPct val="150000"/>
              </a:lnSpc>
            </a:pPr>
            <a:r>
              <a:rPr lang="ru-RU" sz="2000" b="1" dirty="0"/>
              <a:t>качество окружающей среды деградирует </a:t>
            </a:r>
            <a:r>
              <a:rPr lang="ru-RU" sz="2000" dirty="0"/>
              <a:t>по сравнению с потребностями вида после изменения абиотических экологических факторов (например, увеличение температуры или уменьшение количества дождей).</a:t>
            </a:r>
          </a:p>
          <a:p>
            <a:pPr>
              <a:lnSpc>
                <a:spcPct val="200000"/>
              </a:lnSpc>
            </a:pPr>
            <a:r>
              <a:rPr lang="ru-RU" sz="2000" dirty="0"/>
              <a:t>    </a:t>
            </a:r>
          </a:p>
        </p:txBody>
      </p:sp>
      <p:pic>
        <p:nvPicPr>
          <p:cNvPr id="1026" name="Picture 2" descr="Исчезнувшие животные по вине человека">
            <a:extLst>
              <a:ext uri="{FF2B5EF4-FFF2-40B4-BE49-F238E27FC236}">
                <a16:creationId xmlns:a16="http://schemas.microsoft.com/office/drawing/2014/main" id="{E7048335-1ECD-4DBD-AF2D-AED29FE08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2495" y="67475"/>
            <a:ext cx="3518418" cy="3274828"/>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a:extLst>
              <a:ext uri="{FF2B5EF4-FFF2-40B4-BE49-F238E27FC236}">
                <a16:creationId xmlns:a16="http://schemas.microsoft.com/office/drawing/2014/main" id="{B969B9D6-84FD-498B-945A-1DD753561396}"/>
              </a:ext>
            </a:extLst>
          </p:cNvPr>
          <p:cNvSpPr/>
          <p:nvPr/>
        </p:nvSpPr>
        <p:spPr>
          <a:xfrm>
            <a:off x="3048000" y="3455343"/>
            <a:ext cx="6091644" cy="1200329"/>
          </a:xfrm>
          <a:prstGeom prst="rect">
            <a:avLst/>
          </a:prstGeom>
        </p:spPr>
        <p:txBody>
          <a:bodyPr wrap="square">
            <a:spAutoFit/>
          </a:bodyPr>
          <a:lstStyle/>
          <a:p>
            <a:r>
              <a:rPr lang="ru-RU" i="1" dirty="0"/>
              <a:t>Черепахи Острова Пинта (</a:t>
            </a:r>
            <a:r>
              <a:rPr lang="ru-RU" i="1" dirty="0" err="1"/>
              <a:t>Pinta</a:t>
            </a:r>
            <a:r>
              <a:rPr lang="ru-RU" i="1" dirty="0"/>
              <a:t> </a:t>
            </a:r>
            <a:r>
              <a:rPr lang="ru-RU" i="1" dirty="0" err="1"/>
              <a:t>Island</a:t>
            </a:r>
            <a:r>
              <a:rPr lang="ru-RU" i="1" dirty="0"/>
              <a:t> </a:t>
            </a:r>
            <a:r>
              <a:rPr lang="ru-RU" i="1" dirty="0" err="1"/>
              <a:t>Tortoise</a:t>
            </a:r>
            <a:r>
              <a:rPr lang="ru-RU" i="1" dirty="0"/>
              <a:t>), вид вымер окончательно 24 июня 2012.Черепаха Одинокий </a:t>
            </a:r>
            <a:r>
              <a:rPr lang="ru-RU" i="1" dirty="0" err="1"/>
              <a:t>джордж</a:t>
            </a:r>
            <a:r>
              <a:rPr lang="ru-RU" i="1" dirty="0"/>
              <a:t> — последний представителем своего рода. Возраст около 100 лет.</a:t>
            </a:r>
          </a:p>
        </p:txBody>
      </p:sp>
    </p:spTree>
    <p:extLst>
      <p:ext uri="{BB962C8B-B14F-4D97-AF65-F5344CB8AC3E}">
        <p14:creationId xmlns:p14="http://schemas.microsoft.com/office/powerpoint/2010/main" val="3805138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931" y="7937"/>
            <a:ext cx="8839327" cy="1024674"/>
          </a:xfrm>
        </p:spPr>
        <p:txBody>
          <a:bodyPr>
            <a:noAutofit/>
          </a:bodyPr>
          <a:lstStyle/>
          <a:p>
            <a:pPr algn="l"/>
            <a:r>
              <a:rPr lang="ru-RU" sz="2800" b="1" dirty="0">
                <a:solidFill>
                  <a:srgbClr val="FF0000"/>
                </a:solidFill>
              </a:rPr>
              <a:t>Биотические: </a:t>
            </a:r>
            <a:endParaRPr lang="en-US" sz="2800" b="1" dirty="0">
              <a:solidFill>
                <a:srgbClr val="FF0000"/>
              </a:solidFill>
              <a:latin typeface="Trebuchet MS"/>
              <a:cs typeface="Trebuchet MS"/>
            </a:endParaRPr>
          </a:p>
        </p:txBody>
      </p:sp>
      <p:sp>
        <p:nvSpPr>
          <p:cNvPr id="5" name="Slide Number Placeholder 4"/>
          <p:cNvSpPr>
            <a:spLocks noGrp="1"/>
          </p:cNvSpPr>
          <p:nvPr>
            <p:ph type="sldNum" sz="quarter" idx="12"/>
          </p:nvPr>
        </p:nvSpPr>
        <p:spPr>
          <a:xfrm>
            <a:off x="329817" y="4504698"/>
            <a:ext cx="253010" cy="273844"/>
          </a:xfrm>
        </p:spPr>
        <p:txBody>
          <a:bodyPr/>
          <a:lstStyle/>
          <a:p>
            <a:pPr algn="ctr"/>
            <a:fld id="{897B1AD0-CEE0-234F-8740-2B05DEBC40E6}" type="slidenum">
              <a:rPr lang="en-US" smtClean="0">
                <a:solidFill>
                  <a:srgbClr val="008000"/>
                </a:solidFill>
                <a:latin typeface="Trebuchet MS"/>
                <a:cs typeface="Trebuchet MS"/>
              </a:rPr>
              <a:pPr algn="ctr"/>
              <a:t>9</a:t>
            </a:fld>
            <a:endParaRPr lang="en-US" dirty="0">
              <a:solidFill>
                <a:srgbClr val="008000"/>
              </a:solidFill>
              <a:latin typeface="Trebuchet MS"/>
              <a:cs typeface="Trebuchet MS"/>
            </a:endParaRPr>
          </a:p>
        </p:txBody>
      </p:sp>
      <p:pic>
        <p:nvPicPr>
          <p:cNvPr id="11" name="Picture 10" descr="cover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4665"/>
            <a:ext cx="8671249" cy="303342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54" y="4429506"/>
            <a:ext cx="2411146" cy="440040"/>
          </a:xfrm>
          <a:prstGeom prst="rect">
            <a:avLst/>
          </a:prstGeom>
        </p:spPr>
      </p:pic>
      <p:cxnSp>
        <p:nvCxnSpPr>
          <p:cNvPr id="17" name="Straight Connector 16"/>
          <p:cNvCxnSpPr/>
          <p:nvPr/>
        </p:nvCxnSpPr>
        <p:spPr>
          <a:xfrm>
            <a:off x="662673" y="4663175"/>
            <a:ext cx="5442512"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2673" y="4712328"/>
            <a:ext cx="5442512"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80576" y="4712328"/>
            <a:ext cx="331015" cy="0"/>
          </a:xfrm>
          <a:prstGeom prst="line">
            <a:avLst/>
          </a:prstGeom>
          <a:ln w="38100" cmpd="sng">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0576" y="4662788"/>
            <a:ext cx="331015"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62673" y="4647303"/>
            <a:ext cx="5442512"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0576" y="4646916"/>
            <a:ext cx="3310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3" name="AutoShape 2" descr="http://esystem.pfur.ru/pluginfile.php/9104/mod_page/content/10/%D0%94%D0%B5%D0%BC%D0%BE%D0%BA%D1%80%D0%B8%D1%82_2.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AutoShape 4" descr="http://esystem.pfur.ru/pluginfile.php/9104/mod_page/content/10/%D0%94%D0%B5%D0%BC%D0%BE%D0%BA%D1%80%D0%B8%D1%82_2.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9" name="Rectangle 8"/>
          <p:cNvSpPr/>
          <p:nvPr/>
        </p:nvSpPr>
        <p:spPr>
          <a:xfrm>
            <a:off x="84931" y="760735"/>
            <a:ext cx="4178872" cy="2731773"/>
          </a:xfrm>
          <a:prstGeom prst="rect">
            <a:avLst/>
          </a:prstGeom>
        </p:spPr>
        <p:txBody>
          <a:bodyPr wrap="square">
            <a:spAutoFit/>
          </a:bodyPr>
          <a:lstStyle/>
          <a:p>
            <a:pPr>
              <a:lnSpc>
                <a:spcPct val="150000"/>
              </a:lnSpc>
            </a:pPr>
            <a:r>
              <a:rPr lang="ru-RU" sz="2000" b="1" dirty="0"/>
              <a:t>Окружающая среда становится сложной для выживания вида </a:t>
            </a:r>
            <a:r>
              <a:rPr lang="ru-RU" sz="2000" dirty="0"/>
              <a:t>(или популяции) из-за увеличенного давления со стороны хищников или из-за перенаселения.</a:t>
            </a:r>
          </a:p>
          <a:p>
            <a:pPr>
              <a:lnSpc>
                <a:spcPct val="150000"/>
              </a:lnSpc>
            </a:pPr>
            <a:r>
              <a:rPr lang="ru-RU" sz="1600" dirty="0"/>
              <a:t>    </a:t>
            </a:r>
          </a:p>
        </p:txBody>
      </p:sp>
      <p:pic>
        <p:nvPicPr>
          <p:cNvPr id="2050" name="Picture 2" descr="Исчезнувшие животные по вине человека">
            <a:extLst>
              <a:ext uri="{FF2B5EF4-FFF2-40B4-BE49-F238E27FC236}">
                <a16:creationId xmlns:a16="http://schemas.microsoft.com/office/drawing/2014/main" id="{90E0CA54-CF63-4474-8BE6-FC1F2E6591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6213" y="101700"/>
            <a:ext cx="4812855" cy="3210552"/>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a:extLst>
              <a:ext uri="{FF2B5EF4-FFF2-40B4-BE49-F238E27FC236}">
                <a16:creationId xmlns:a16="http://schemas.microsoft.com/office/drawing/2014/main" id="{6B95BD22-88ED-40F5-9AB3-66886E944BD3}"/>
              </a:ext>
            </a:extLst>
          </p:cNvPr>
          <p:cNvSpPr/>
          <p:nvPr/>
        </p:nvSpPr>
        <p:spPr>
          <a:xfrm>
            <a:off x="3218121" y="3402419"/>
            <a:ext cx="5840947" cy="923330"/>
          </a:xfrm>
          <a:prstGeom prst="rect">
            <a:avLst/>
          </a:prstGeom>
        </p:spPr>
        <p:txBody>
          <a:bodyPr wrap="square">
            <a:spAutoFit/>
          </a:bodyPr>
          <a:lstStyle/>
          <a:p>
            <a:r>
              <a:rPr lang="ru-RU" i="1" dirty="0"/>
              <a:t>Речной дельфин </a:t>
            </a:r>
            <a:r>
              <a:rPr lang="ru-RU" i="1" dirty="0" err="1"/>
              <a:t>Байджи</a:t>
            </a:r>
            <a:r>
              <a:rPr lang="ru-RU" i="1" dirty="0"/>
              <a:t> (</a:t>
            </a:r>
            <a:r>
              <a:rPr lang="ru-RU" i="1" dirty="0" err="1"/>
              <a:t>Baiji</a:t>
            </a:r>
            <a:r>
              <a:rPr lang="ru-RU" i="1" dirty="0"/>
              <a:t> </a:t>
            </a:r>
            <a:r>
              <a:rPr lang="ru-RU" i="1" dirty="0" err="1"/>
              <a:t>Dolphin</a:t>
            </a:r>
            <a:r>
              <a:rPr lang="ru-RU" i="1" dirty="0"/>
              <a:t>). Дельфины </a:t>
            </a:r>
            <a:r>
              <a:rPr lang="ru-RU" i="1" dirty="0" err="1"/>
              <a:t>Байджи</a:t>
            </a:r>
            <a:r>
              <a:rPr lang="ru-RU" i="1" dirty="0"/>
              <a:t> объявлены вымершими окончательно в 2007 году. </a:t>
            </a:r>
          </a:p>
        </p:txBody>
      </p:sp>
    </p:spTree>
    <p:extLst>
      <p:ext uri="{BB962C8B-B14F-4D97-AF65-F5344CB8AC3E}">
        <p14:creationId xmlns:p14="http://schemas.microsoft.com/office/powerpoint/2010/main" val="7684230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1655</TotalTime>
  <Words>2685</Words>
  <Application>Microsoft Office PowerPoint</Application>
  <PresentationFormat>Экран (16:9)</PresentationFormat>
  <Paragraphs>484</Paragraphs>
  <Slides>75</Slides>
  <Notes>74</Notes>
  <HiddenSlides>0</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75</vt:i4>
      </vt:variant>
    </vt:vector>
  </HeadingPairs>
  <TitlesOfParts>
    <vt:vector size="87" baseType="lpstr">
      <vt:lpstr>Arial</vt:lpstr>
      <vt:lpstr>Arial Black</vt:lpstr>
      <vt:lpstr>Calibri</vt:lpstr>
      <vt:lpstr>Cambria</vt:lpstr>
      <vt:lpstr>Cambria Math</vt:lpstr>
      <vt:lpstr>Raleway</vt:lpstr>
      <vt:lpstr>Segoe UI</vt:lpstr>
      <vt:lpstr>Times New Roman</vt:lpstr>
      <vt:lpstr>Trebuchet MS</vt:lpstr>
      <vt:lpstr>Verdana</vt:lpstr>
      <vt:lpstr>Wingdings</vt:lpstr>
      <vt:lpstr>Office Theme</vt:lpstr>
      <vt:lpstr>Презентация PowerPoint</vt:lpstr>
      <vt:lpstr>   </vt:lpstr>
      <vt:lpstr>Презентация PowerPoint</vt:lpstr>
      <vt:lpstr>   </vt:lpstr>
      <vt:lpstr> </vt:lpstr>
      <vt:lpstr>В настоящее время чаще всего под экологическими вопросами ошибочно понимаются, прежде всего, вопросы охраны окружающей среды. </vt:lpstr>
      <vt:lpstr>   </vt:lpstr>
      <vt:lpstr>Абиотические:</vt:lpstr>
      <vt:lpstr>Биотические: </vt:lpstr>
      <vt:lpstr>Антропогенные:</vt:lpstr>
      <vt:lpstr> </vt:lpstr>
      <vt:lpstr>Глобальный экологический кризис </vt:lpstr>
      <vt:lpstr> </vt:lpstr>
      <vt:lpstr> </vt:lpstr>
      <vt:lpstr> </vt:lpstr>
      <vt:lpstr> </vt:lpstr>
      <vt:lpstr> </vt:lpstr>
      <vt:lpstr> </vt:lpstr>
      <vt:lpstr> </vt:lpstr>
      <vt:lpstr> </vt:lpstr>
      <vt:lpstr> </vt:lpstr>
      <vt:lpstr> </vt:lpstr>
      <vt:lpstr> </vt:lpstr>
      <vt:lpstr> </vt:lpstr>
      <vt:lpstr> </vt:lpstr>
      <vt:lpstr> </vt:lpstr>
      <vt:lpstr>Презентация PowerPoint</vt:lpstr>
      <vt:lpstr>Презентация PowerPoint</vt:lpstr>
      <vt:lpstr>Презентация PowerPoint</vt:lpstr>
      <vt:lpstr>Презентация PowerPoint</vt:lpstr>
      <vt:lpstr> </vt:lpstr>
      <vt:lpstr>   </vt:lpstr>
      <vt:lpstr> </vt:lpstr>
      <vt:lpstr>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 </vt:lpstr>
      <vt:lpstr>      Платон    </vt:lpstr>
      <vt:lpstr> </vt:lpstr>
      <vt:lpstr>Презентация PowerPoint</vt:lpstr>
      <vt:lpstr>Презентация PowerPoint</vt:lpstr>
      <vt:lpstr> </vt:lpstr>
      <vt:lpstr> </vt:lpstr>
      <vt:lpstr> </vt:lpstr>
      <vt:lpstr>Презентация PowerPoint</vt:lpstr>
      <vt:lpstr> </vt:lpstr>
      <vt:lpstr>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 </vt:lpstr>
      <vt:lpstr> </vt:lpstr>
      <vt:lpstr>Презентация PowerPoint</vt:lpstr>
      <vt:lpstr> </vt:lpstr>
      <vt:lpstr> </vt:lpstr>
      <vt:lpstr>Презентация PowerPoint</vt:lpstr>
      <vt:lpstr> </vt:lpstr>
      <vt:lpstr> </vt:lpstr>
      <vt:lpstr>Презентация PowerPoint</vt:lpstr>
      <vt:lpstr>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 </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ЗАГОЛОВОК ПРЕЗЕНТАЦИИ В ДВЕ И БОЛЕЕ СТРОК</dc:title>
  <dc:creator>Непомнящий Евгений</dc:creator>
  <cp:lastModifiedBy>Лохов Сергей Александрович</cp:lastModifiedBy>
  <cp:revision>126</cp:revision>
  <dcterms:created xsi:type="dcterms:W3CDTF">2017-01-25T11:18:17Z</dcterms:created>
  <dcterms:modified xsi:type="dcterms:W3CDTF">2022-05-27T16:52:18Z</dcterms:modified>
</cp:coreProperties>
</file>